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Lst>
  <p:notesMasterIdLst>
    <p:notesMasterId r:id="rId5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notesMaster" Target="notesMasters/notesMaster1.xml"/><Relationship Id="rId58" Type="http://schemas.openxmlformats.org/officeDocument/2006/relationships/presProps" Target="presProps.xml"/><Relationship Id="rId59" Type="http://schemas.openxmlformats.org/officeDocument/2006/relationships/viewProps" Target="viewProps.xml"/><Relationship Id="rId60" Type="http://schemas.openxmlformats.org/officeDocument/2006/relationships/theme" Target="theme/theme1.xml"/><Relationship Id="rId6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Follow-up Lesson 2: costume only. Same structure as the lighting lesson. Part 1 (to 54 min) builds costume knowledge and ends with a design task. Part 2 teaches CIDER one letter at a time (I do, We do, You do, check), then students write a full costume CIDER point. Students follow along in the matching student booklet.
Resources: mini whiteboards, the extract, the Costume student booklet, revision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 min. Silent retrieval start: a baseline for the knowledge you teach in Part 1. Answers on the next slide: 1B, 2C, 3A, 4D.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5–8 min. Self-mark in a different colour 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8–11 min. Share objectives.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example, task and check today is about costume.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11–14 min. I DO. From the revision guide: costume must show that this is one social group while still differentiating each character's personality, status and psychological 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14–18 min. I DO. Talk through each concept. Students add their own DNA idea in the booklet.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18–22 min. I DO. These four are where Discussion will get its precise detail. Ask: "What does a starched shirt say that a bobbled jumper doesn't?"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22–27 min. I DO. Stress that small details are cheap and powerful: examiners reward practical ideas.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27–32 min. I DO. From the revision guide. Ask students which idea they would change, and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32–35 min. Answers: 1 breakdown · 2 colour palette · 3 naturalistic · 4 representational · 5 texture. Re-teach any term fewer than 80% get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after the quick-fire round. Students self-mark and add any term they missed to the "Terms I need to learn" box.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35–36 min. Answer: B. Breakdown treats a costume to look worn, shabby or dirty, showing exactly how long Adam has been living in the hedge. Follow-up: "Exactly where would the damage 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after 3-2-1-show. 35–36 min. Answer: B. Breakdown treats a costume to look worn, shabby or dirty, showing exactly how long Adam has been living in the hedge. Follow-up: "Exactly where would the damage 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36–39 min. Students have the printed extract. Read it in parts, then map the four characters and moments. John Tate is your I do model, Danny the We do, Brian the whole-class CIDER point, and students use Cathy or another character they spot (e.g. Lou, Richard) for their own point. Stress that this is early in the play, so costumes are still clean: small details carry the meaning.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39–43 min. WE DO. Cold call each row and build the class design on the board. Possible class version:
Garments: school uniform: shirt, tie, jumper or blazer, trousers or skirt.
Palette: grey jumpers, navy blazers, white shirts.
Fabric/fit: ordinary cotton and wool, normal school fit.
Condition: clean and ordinary: nothing has broken down yet.
Effect: the audience see ordinary teenagers, which makes what they are discussing more shocking.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43–52 min. YOU DO. Students design how each character differs from the base uniform at their moment. Their own CIDER point uses Cathy or another character they spot (e.g. Lou, Richard).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52–54 min. Share two student rows first, then show these as one possible version. Bridge: "Now we need a way to write this for 14 marks: CIDER."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54–58 min. I DO. Annotate the question: ONE element, THIS extract, FOR THE AUDIENCE. The mark scheme caps "isolated knowledge without linked understanding" at 5 marks. Wording from the Pearson Summer 2023 paper (1DR0/3A).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58–60 min. Answer: A. Lots of correct terms, but no effect on the audience: isolated knowledge. B, C and D all link the choice to the audience.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after 3-2-1-show. 58–60 min. Answer: A. Lots of correct terms, but no effect on the audience: isolated knowledge. B, C and D all link the choice to the audience.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60–63 min. Introduce the five letters. Every model today is costume.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63–66 min. I DO.
Think aloud: "It's early in the play, so there's no breakdown yet: the audience should see ordinary teenagers. Then the link to Simon Daw's uniform. Then my big idea: because everyone is neat, the SMALLEST detail out of place shows who is cracking." Underline the idea, the original production and the link to this moment.
Write it live under the visualiser rather than revealing it all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66–69 min. WE DO. Cold call the questions, take 2–3 ideas, then build the sentence on the board using students' words.
Possible class version: "My costume vision is to show how Danny's careful plans are falling apart, linking to the theme of fear and responsibility, and building on Simon Daw's uniform in different states."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69–72 min. YOU DO. Students write about the key moment from the last row of their Task 1 grid, in their booklet. Core first; Support if stuck; Stretch for early finishers.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72–73 min. Hinge question, 3-2-1-show.
Answer: C. Vision, theme (guilt) and a link to the original production. A and D have no vision; B is a plot fact.
If most are wrong, re-show the I do model before moving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after 3-2-1-show. 72–73 min. Hinge question, 3-2-1-show.
Answer: C. Vision, theme (guilt) and a link to the original production. A and D have no vision; B is a plot fact.
If most are wrong, re-show the I do model before moving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73–76 min. I DO.
Think aloud: "Naturalistic uniform. I name each garment, its colour and fabric: tailored navy blazer, starched white cotton. I make him the darkest and most formal in the group, because he's the leader, and that sets up the detail I'll use in Discussion." Circle each term.
Write it live under the visualiser rather than revealing it all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76–79 min. WE DO. Cold call the questions, take 2–3 ideas, then build the sentence on the board using students' words.
Possible class version: "I would dress Danny in a naturalistic, very neat uniform: a pressed white cotton shirt, a grey V-neck jumper, and a small prefect badge pinned to his jumper."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79–82 min. YOU DO. Students write about the key moment from the last row of their Task 1 grid, in their booklet. Core first; Support if stuck; Stretch for early finishers.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82–83 min. Hinge question, 3-2-1-show.
Answer: D. A is wrong (breakdown makes it look worn); B has no technical term; C contradicts itself (accurate to real life = naturalistic).
If most are wrong, re-show the I do model before moving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after 3-2-1-show. 82–83 min. Hinge question, 3-2-1-show.
Answer: D. A is wrong (breakdown makes it look worn); B has no technical term; C contradicts itself (accurate to real life = naturalistic).
If most are wrong, re-show the I do model before moving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83–86 min. I DO. Taken from the precision approach in the 14-marker intervention. For costume, precision means exact shade, fabric, fit and WHERE the wear is. Ask: "What can the examiner picture in Level 4 that they can't in Level 3?" Stress: every detail needs a reason.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86–88 min. I DO.
Think aloud, pointing to each detail: "Blazer BUTTONED, tie TIGHT, starched collar: he is holding himself together. The ONLY uniform without a crease, so he stands out as the one in charge. Then the key detail: 5cm of tie pulled loose and the top button undone as Lou keeps saying 'dead'. The audience see the crack before he admits it." Key rule: every detail has a reason. Highlight each exact detail.
Write it live under the visualiser rather than revealing it all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88–91 min. WE DO. Cold call the questions, take 2–3 ideas, then build the sentence on the board using students' words.
Possible class version: "As Danny says "this is not dental college", his uniform is spotless: shirt tucked in, prefect badge pinned perfectly straight, bag on both shoulders. The only thing out of place is the bag strap, twisted round and round his fingers."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91–95 min. YOU DO. Students write about the key moment from the last row of their Task 1 grid, in their booklet. Core first; Support if stuck; Stretch for early finishers.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95–96 min. Hinge question, 3-2-1-show.
Answer: B. Exact garment, colour, fabric, and one precise detail showing the crack. A is Level 3: the idea without the detail. D is the trap: a number with no real meaning is decoration.
If most are wrong, re-show the I do model before moving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after 3-2-1-show. 95–96 min. Hinge question, 3-2-1-show.
Answer: B. Exact garment, colour, fabric, and one precise detail showing the crack. A is Level 3: the idea without the detail. D is the trap: a number with no real meaning is decoration.
If most are wrong, re-show the I do model before moving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96–98 min. Quick physical reset.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98–100 min. I DO.
Think aloud: "I show it costs nothing: a standard uniform, and the actor does the rest. Then I link to Simon Daw's simple concept." Underline the practical detail.
Write it live under the visualiser rather than revealing it all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100–102 min. WE DO. Cold call the questions, take 2–3 ideas, then build the sentence on the board using students' words.
Possible class version: "This is effective because one small prefect badge tells the audience everything about Danny's ambition. It is achievable because it uses ordinary uniform and a badge any school could find."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102–105 min. YOU DO. Students write about the key moment from the last row of their Task 1 grid, in their booklet. Core first; Support if stuck; Stretch for early finishers.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105–106 min. Hinge question, 3-2-1-show.
Answer: C. It explains why it works and why it is practical. D ignores the school-scale focus; A and B give no reason.
If most are wrong, re-show the I do model before moving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after 3-2-1-show. 105–106 min. Hinge question, 3-2-1-show.
Answer: C. It explains why it works and why it is practical. D ignores the school-scale focus; A and B give no reason.
If most are wrong, re-show the I do model before moving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106–108 min. I DO.
Think aloud: "I name the feeling, uneasy, then the reason: the loosening tie shows his control slipping. Then I push further: if the leader is cracking, nobody is safe. That links back to my vision of panic under the surface." Draw an arrow from R back to C.
Write it live under the visualiser rather than revealing it all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108–110 min. WE DO. Cold call the questions, take 2–3 ideas, then build the sentence on the board using students' words.
Possible class version: "As a result, the audience would feel sympathy mixed with dark humour, because Danny looks like the perfect student, which makes his panic about his future seem both funny and desperate."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110–113 min. YOU DO. Students write about the key moment from the last row of their Task 1 grid, in their booklet. Core first; Support if stuck; Stretch for early finishers.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113–114 min. Hinge question, 3-2-1-show.
Answer: B. A precise feeling (uneasy) and why. A, C and D have no precise effect or reason.
If most are wrong, re-show the I do model before moving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after 3-2-1-show. 113–114 min. Hinge question, 3-2-1-show.
Answer: B. A precise feeling (uneasy) and why. A, C and D have no precise effect or reason.
If most are wrong, re-show the I do model before moving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114–117 min. Answers: 1 E · 2 C · 3 R · 4 D · 5 I. Any letter most students miss: re-teach briefly before the We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after students have shown all five. Ask a student to explain how they knew sentence 4 was Discussion (a precise moment plus exact detail).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117–125 min (with the next slide). Shared writing: a different student gives each letter; you scribe one full paragraph. Students copy it into the booklet table. Then compare with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 what did the class include that this doesn't? What could we steal? Point out the exact details in D (3cm past the fingertips, clip-on tie off one side, untucked at the back) and how placing Brian next to Cathy creates the contrast.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125–137 min. Silent independent writing in the booklet. Homework: two more points on different moments to complete a four-point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137–140 min. Students complete the exit ticket in the booklet. Use answers to plan the next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YEAR 11 GCSE DRAMA — PEARSON EDEXCEL — COMPONENT 3</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Title</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Text 4"/>
          <p:cNvSpPr txBox="1"/>
          <p:nvPr/>
        </p:nvSpPr>
        <p:spPr>
          <a:xfrm>
            <a:off x="548640" y="1737360"/>
            <a:ext cx="8046720" cy="1554480"/>
          </a:xfrm>
          <a:prstGeom prst="rect">
            <a:avLst/>
          </a:prstGeom>
          <a:noFill/>
          <a:ln/>
        </p:spPr>
        <p:txBody>
          <a:bodyPr wrap="square" lIns="0" tIns="0" rIns="0" bIns="0" rtlCol="0" anchor="t"/>
          <a:lstStyle/>
          <a:p>
            <a:pPr indent="0" marL="0">
              <a:buNone/>
            </a:pPr>
            <a:r>
              <a:rPr lang="en-US" sz="4000" b="1" dirty="0">
                <a:solidFill>
                  <a:srgbClr val="FFFFFF"/>
                </a:solidFill>
                <a:latin typeface="Cambria" pitchFamily="34" charset="0"/>
                <a:ea typeface="Cambria" pitchFamily="34" charset="-122"/>
                <a:cs typeface="Cambria" pitchFamily="34" charset="-120"/>
              </a:rPr>
              <a:t>Costume Design &amp; the</a:t>
            </a:r>
            <a:endParaRPr lang="en-US" sz="4000" dirty="0"/>
          </a:p>
          <a:p>
            <a:pPr indent="0" marL="0">
              <a:buNone/>
            </a:pPr>
            <a:r>
              <a:rPr lang="en-US" sz="4000" b="1" dirty="0">
                <a:solidFill>
                  <a:srgbClr val="FFFFFF"/>
                </a:solidFill>
                <a:latin typeface="Cambria" pitchFamily="34" charset="0"/>
                <a:ea typeface="Cambria" pitchFamily="34" charset="-122"/>
                <a:cs typeface="Cambria" pitchFamily="34" charset="-120"/>
              </a:rPr>
              <a:t>14-Mark Question</a:t>
            </a:r>
            <a:endParaRPr lang="en-US" sz="4000" dirty="0"/>
          </a:p>
        </p:txBody>
      </p:sp>
      <p:sp>
        <p:nvSpPr>
          <p:cNvPr id="7" name="Text 5"/>
          <p:cNvSpPr txBox="1"/>
          <p:nvPr/>
        </p:nvSpPr>
        <p:spPr>
          <a:xfrm>
            <a:off x="548640" y="3474720"/>
            <a:ext cx="8046720" cy="457200"/>
          </a:xfrm>
          <a:prstGeom prst="rect">
            <a:avLst/>
          </a:prstGeom>
          <a:noFill/>
          <a:ln/>
        </p:spPr>
        <p:txBody>
          <a:bodyPr wrap="square" lIns="0" tIns="0" rIns="0" bIns="0" rtlCol="0" anchor="t"/>
          <a:lstStyle/>
          <a:p>
            <a:pPr indent="0" marL="0">
              <a:buNone/>
            </a:pPr>
            <a:r>
              <a:rPr lang="en-US" sz="2000" dirty="0">
                <a:solidFill>
                  <a:srgbClr val="D8D5CF"/>
                </a:solidFill>
                <a:latin typeface="Calibri" pitchFamily="34" charset="0"/>
                <a:ea typeface="Calibri" pitchFamily="34" charset="-122"/>
                <a:cs typeface="Calibri" pitchFamily="34" charset="-120"/>
              </a:rPr>
              <a:t>Learn the costume  →  design it  →  write it with CIDER</a:t>
            </a:r>
            <a:endParaRPr lang="en-US" sz="2000" dirty="0"/>
          </a:p>
        </p:txBody>
      </p:sp>
      <p:sp>
        <p:nvSpPr>
          <p:cNvPr id="8" name="Text 6"/>
          <p:cNvSpPr txBox="1"/>
          <p:nvPr/>
        </p:nvSpPr>
        <p:spPr>
          <a:xfrm>
            <a:off x="548640" y="4114800"/>
            <a:ext cx="7772400" cy="365760"/>
          </a:xfrm>
          <a:prstGeom prst="rect">
            <a:avLst/>
          </a:prstGeom>
          <a:noFill/>
          <a:ln/>
        </p:spPr>
        <p:txBody>
          <a:bodyPr wrap="square" lIns="0" tIns="0" rIns="0" bIns="0" rtlCol="0" anchor="t"/>
          <a:lstStyle/>
          <a:p>
            <a:pPr indent="0" marL="0">
              <a:buNone/>
            </a:pPr>
            <a:r>
              <a:rPr lang="en-US" sz="1500" dirty="0">
                <a:solidFill>
                  <a:srgbClr val="9A9A9A"/>
                </a:solidFill>
                <a:latin typeface="Calibri" pitchFamily="34" charset="0"/>
                <a:ea typeface="Calibri" pitchFamily="34" charset="-122"/>
                <a:cs typeface="Calibri" pitchFamily="34" charset="-120"/>
              </a:rPr>
              <a:t>Follow-up Lesson 2  •  140 minutes  •  DNA by Dennis Kelly</a:t>
            </a:r>
            <a:endParaRPr lang="en-US" sz="1500" dirty="0"/>
          </a:p>
        </p:txBody>
      </p:sp>
      <p:sp>
        <p:nvSpPr>
          <p:cNvPr id="9" name="Shape 7"/>
          <p:cNvSpPr/>
          <p:nvPr/>
        </p:nvSpPr>
        <p:spPr>
          <a:xfrm>
            <a:off x="9235440" y="1371600"/>
            <a:ext cx="2194560" cy="4754880"/>
          </a:xfrm>
          <a:prstGeom prst="roundRect">
            <a:avLst>
              <a:gd name="adj" fmla="val 3333"/>
            </a:avLst>
          </a:prstGeom>
          <a:solidFill>
            <a:srgbClr val="3D3D3D"/>
          </a:solidFill>
          <a:ln w="9525">
            <a:solidFill>
              <a:srgbClr val="3D3D3D"/>
            </a:solidFill>
            <a:prstDash val="solid"/>
          </a:ln>
        </p:spPr>
      </p:sp>
      <p:sp>
        <p:nvSpPr>
          <p:cNvPr id="10" name="Shape 8"/>
          <p:cNvSpPr/>
          <p:nvPr/>
        </p:nvSpPr>
        <p:spPr>
          <a:xfrm>
            <a:off x="9966960" y="1645920"/>
            <a:ext cx="731520" cy="731520"/>
          </a:xfrm>
          <a:prstGeom prst="ellipse">
            <a:avLst/>
          </a:prstGeom>
          <a:solidFill>
            <a:srgbClr val="C9A24B"/>
          </a:solidFill>
          <a:ln w="12700">
            <a:solidFill>
              <a:srgbClr val="C9A24B"/>
            </a:solidFill>
            <a:prstDash val="solid"/>
          </a:ln>
        </p:spPr>
      </p:sp>
      <p:sp>
        <p:nvSpPr>
          <p:cNvPr id="11" name="Text 9"/>
          <p:cNvSpPr txBox="1"/>
          <p:nvPr/>
        </p:nvSpPr>
        <p:spPr>
          <a:xfrm>
            <a:off x="9966960" y="1645920"/>
            <a:ext cx="731520" cy="731520"/>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C</a:t>
            </a:r>
            <a:endParaRPr lang="en-US" sz="2400" dirty="0"/>
          </a:p>
        </p:txBody>
      </p:sp>
      <p:sp>
        <p:nvSpPr>
          <p:cNvPr id="12" name="Shape 10"/>
          <p:cNvSpPr/>
          <p:nvPr/>
        </p:nvSpPr>
        <p:spPr>
          <a:xfrm>
            <a:off x="9966960" y="2514600"/>
            <a:ext cx="731520" cy="731520"/>
          </a:xfrm>
          <a:prstGeom prst="ellipse">
            <a:avLst/>
          </a:prstGeom>
          <a:solidFill>
            <a:srgbClr val="990011"/>
          </a:solidFill>
          <a:ln w="12700">
            <a:solidFill>
              <a:srgbClr val="990011"/>
            </a:solidFill>
            <a:prstDash val="solid"/>
          </a:ln>
        </p:spPr>
      </p:sp>
      <p:sp>
        <p:nvSpPr>
          <p:cNvPr id="13" name="Text 11"/>
          <p:cNvSpPr txBox="1"/>
          <p:nvPr/>
        </p:nvSpPr>
        <p:spPr>
          <a:xfrm>
            <a:off x="9966960" y="2514600"/>
            <a:ext cx="731520" cy="731520"/>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I</a:t>
            </a:r>
            <a:endParaRPr lang="en-US" sz="2400" dirty="0"/>
          </a:p>
        </p:txBody>
      </p:sp>
      <p:sp>
        <p:nvSpPr>
          <p:cNvPr id="14" name="Shape 12"/>
          <p:cNvSpPr/>
          <p:nvPr/>
        </p:nvSpPr>
        <p:spPr>
          <a:xfrm>
            <a:off x="9966960" y="3383280"/>
            <a:ext cx="731520" cy="731520"/>
          </a:xfrm>
          <a:prstGeom prst="ellipse">
            <a:avLst/>
          </a:prstGeom>
          <a:solidFill>
            <a:srgbClr val="1F5C4E"/>
          </a:solidFill>
          <a:ln w="12700">
            <a:solidFill>
              <a:srgbClr val="1F5C4E"/>
            </a:solidFill>
            <a:prstDash val="solid"/>
          </a:ln>
        </p:spPr>
      </p:sp>
      <p:sp>
        <p:nvSpPr>
          <p:cNvPr id="15" name="Text 13"/>
          <p:cNvSpPr txBox="1"/>
          <p:nvPr/>
        </p:nvSpPr>
        <p:spPr>
          <a:xfrm>
            <a:off x="9966960" y="3383280"/>
            <a:ext cx="731520" cy="731520"/>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D</a:t>
            </a:r>
            <a:endParaRPr lang="en-US" sz="2400" dirty="0"/>
          </a:p>
        </p:txBody>
      </p:sp>
      <p:sp>
        <p:nvSpPr>
          <p:cNvPr id="16" name="Shape 14"/>
          <p:cNvSpPr/>
          <p:nvPr/>
        </p:nvSpPr>
        <p:spPr>
          <a:xfrm>
            <a:off x="9966960" y="4251960"/>
            <a:ext cx="731520" cy="731520"/>
          </a:xfrm>
          <a:prstGeom prst="ellipse">
            <a:avLst/>
          </a:prstGeom>
          <a:solidFill>
            <a:srgbClr val="2C4A6E"/>
          </a:solidFill>
          <a:ln w="12700">
            <a:solidFill>
              <a:srgbClr val="2C4A6E"/>
            </a:solidFill>
            <a:prstDash val="solid"/>
          </a:ln>
        </p:spPr>
      </p:sp>
      <p:sp>
        <p:nvSpPr>
          <p:cNvPr id="17" name="Text 15"/>
          <p:cNvSpPr txBox="1"/>
          <p:nvPr/>
        </p:nvSpPr>
        <p:spPr>
          <a:xfrm>
            <a:off x="9966960" y="4251960"/>
            <a:ext cx="731520" cy="731520"/>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E</a:t>
            </a:r>
            <a:endParaRPr lang="en-US" sz="2400" dirty="0"/>
          </a:p>
        </p:txBody>
      </p:sp>
      <p:sp>
        <p:nvSpPr>
          <p:cNvPr id="18" name="Shape 16"/>
          <p:cNvSpPr/>
          <p:nvPr/>
        </p:nvSpPr>
        <p:spPr>
          <a:xfrm>
            <a:off x="9966960" y="5120640"/>
            <a:ext cx="731520" cy="731520"/>
          </a:xfrm>
          <a:prstGeom prst="ellipse">
            <a:avLst/>
          </a:prstGeom>
          <a:solidFill>
            <a:srgbClr val="6B3F69"/>
          </a:solidFill>
          <a:ln w="12700">
            <a:solidFill>
              <a:srgbClr val="6B3F69"/>
            </a:solidFill>
            <a:prstDash val="solid"/>
          </a:ln>
        </p:spPr>
      </p:sp>
      <p:sp>
        <p:nvSpPr>
          <p:cNvPr id="19" name="Text 17"/>
          <p:cNvSpPr txBox="1"/>
          <p:nvPr/>
        </p:nvSpPr>
        <p:spPr>
          <a:xfrm>
            <a:off x="9966960" y="5120640"/>
            <a:ext cx="731520" cy="731520"/>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R</a:t>
            </a:r>
            <a:endParaRPr 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3F1"/>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DO NOW — COSTUME VOCABULARY — SILENT START</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What Do You Already Know?</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Do Now</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2B2B2B"/>
                </a:solidFill>
                <a:latin typeface="Calibri" pitchFamily="34" charset="0"/>
                <a:ea typeface="Calibri" pitchFamily="34" charset="-122"/>
                <a:cs typeface="Calibri" pitchFamily="34" charset="-120"/>
              </a:rPr>
              <a:t>CHECK  ·  5 MIN</a:t>
            </a:r>
            <a:endParaRPr lang="en-US" sz="1400" dirty="0"/>
          </a:p>
        </p:txBody>
      </p:sp>
      <p:sp>
        <p:nvSpPr>
          <p:cNvPr id="8" name="Text 6"/>
          <p:cNvSpPr txBox="1"/>
          <p:nvPr/>
        </p:nvSpPr>
        <p:spPr>
          <a:xfrm>
            <a:off x="548640" y="1371600"/>
            <a:ext cx="8229600" cy="365760"/>
          </a:xfrm>
          <a:prstGeom prst="rect">
            <a:avLst/>
          </a:prstGeom>
          <a:noFill/>
          <a:ln/>
        </p:spPr>
        <p:txBody>
          <a:bodyPr wrap="square" lIns="0" tIns="0" rIns="0" bIns="0" rtlCol="0" anchor="t"/>
          <a:lstStyle/>
          <a:p>
            <a:pPr indent="0" marL="0">
              <a:buNone/>
            </a:pPr>
            <a:r>
              <a:rPr lang="en-US" sz="1500" i="1" dirty="0">
                <a:solidFill>
                  <a:srgbClr val="5A5A5A"/>
                </a:solidFill>
                <a:latin typeface="Calibri" pitchFamily="34" charset="0"/>
                <a:ea typeface="Calibri" pitchFamily="34" charset="-122"/>
                <a:cs typeface="Calibri" pitchFamily="34" charset="-120"/>
              </a:rPr>
              <a:t>Circle the correct answer. Answer independently in your booklet.</a:t>
            </a:r>
            <a:endParaRPr lang="en-US" sz="1500" dirty="0"/>
          </a:p>
        </p:txBody>
      </p:sp>
      <p:sp>
        <p:nvSpPr>
          <p:cNvPr id="9" name="Shape 7"/>
          <p:cNvSpPr/>
          <p:nvPr/>
        </p:nvSpPr>
        <p:spPr>
          <a:xfrm>
            <a:off x="548640" y="1874520"/>
            <a:ext cx="5440680" cy="2103120"/>
          </a:xfrm>
          <a:prstGeom prst="roundRect">
            <a:avLst>
              <a:gd name="adj" fmla="val 3478"/>
            </a:avLst>
          </a:prstGeom>
          <a:solidFill>
            <a:srgbClr val="FFFFFF"/>
          </a:solidFill>
          <a:ln w="9525">
            <a:solidFill>
              <a:srgbClr val="FFFFFF"/>
            </a:solidFill>
            <a:prstDash val="solid"/>
          </a:ln>
        </p:spPr>
      </p:sp>
      <p:sp>
        <p:nvSpPr>
          <p:cNvPr id="10" name="Text 8"/>
          <p:cNvSpPr txBox="1"/>
          <p:nvPr/>
        </p:nvSpPr>
        <p:spPr>
          <a:xfrm>
            <a:off x="822960" y="2057400"/>
            <a:ext cx="4937760" cy="411480"/>
          </a:xfrm>
          <a:prstGeom prst="rect">
            <a:avLst/>
          </a:prstGeom>
          <a:noFill/>
          <a:ln/>
        </p:spPr>
        <p:txBody>
          <a:bodyPr wrap="square" lIns="0" tIns="0" rIns="0" bIns="0" rtlCol="0" anchor="t"/>
          <a:lstStyle/>
          <a:p>
            <a:pPr indent="0" marL="0">
              <a:buNone/>
            </a:pPr>
            <a:r>
              <a:rPr lang="en-US" sz="1600" b="1" dirty="0">
                <a:solidFill>
                  <a:srgbClr val="222222"/>
                </a:solidFill>
                <a:latin typeface="Calibri" pitchFamily="34" charset="0"/>
                <a:ea typeface="Calibri" pitchFamily="34" charset="-122"/>
                <a:cs typeface="Calibri" pitchFamily="34" charset="-120"/>
              </a:rPr>
              <a:t>1. What is BREAKDOWN?</a:t>
            </a:r>
            <a:endParaRPr lang="en-US" sz="1600" dirty="0"/>
          </a:p>
        </p:txBody>
      </p:sp>
      <p:sp>
        <p:nvSpPr>
          <p:cNvPr id="11" name="Text 9"/>
          <p:cNvSpPr txBox="1"/>
          <p:nvPr/>
        </p:nvSpPr>
        <p:spPr>
          <a:xfrm>
            <a:off x="822960" y="2560320"/>
            <a:ext cx="4937760" cy="1325880"/>
          </a:xfrm>
          <a:prstGeom prst="rect">
            <a:avLst/>
          </a:prstGeom>
          <a:noFill/>
          <a:ln/>
        </p:spPr>
        <p:txBody>
          <a:bodyPr wrap="square" lIns="0" tIns="0" rIns="0" bIns="0" rtlCol="0" anchor="t"/>
          <a:lstStyle/>
          <a:p>
            <a:pPr indent="0" marL="0">
              <a:spcAft>
                <a:spcPts val="300"/>
              </a:spcAft>
              <a:buNone/>
            </a:pPr>
            <a:r>
              <a:rPr lang="en-US" sz="1350" dirty="0">
                <a:solidFill>
                  <a:srgbClr val="5A5A5A"/>
                </a:solidFill>
                <a:latin typeface="Calibri" pitchFamily="34" charset="0"/>
                <a:ea typeface="Calibri" pitchFamily="34" charset="-122"/>
                <a:cs typeface="Calibri" pitchFamily="34" charset="-120"/>
              </a:rPr>
              <a:t>A. Changing costume between scenes</a:t>
            </a:r>
            <a:endParaRPr lang="en-US" sz="1350" dirty="0"/>
          </a:p>
          <a:p>
            <a:pPr indent="0" marL="0">
              <a:spcAft>
                <a:spcPts val="300"/>
              </a:spcAft>
              <a:buNone/>
            </a:pPr>
            <a:r>
              <a:rPr lang="en-US" sz="1350" dirty="0">
                <a:solidFill>
                  <a:srgbClr val="5A5A5A"/>
                </a:solidFill>
                <a:latin typeface="Calibri" pitchFamily="34" charset="0"/>
                <a:ea typeface="Calibri" pitchFamily="34" charset="-122"/>
                <a:cs typeface="Calibri" pitchFamily="34" charset="-120"/>
              </a:rPr>
              <a:t>B. Treating a costume to look worn, shabby or dirty</a:t>
            </a:r>
            <a:endParaRPr lang="en-US" sz="1350" dirty="0"/>
          </a:p>
          <a:p>
            <a:pPr indent="0" marL="0">
              <a:spcAft>
                <a:spcPts val="300"/>
              </a:spcAft>
              <a:buNone/>
            </a:pPr>
            <a:r>
              <a:rPr lang="en-US" sz="1350" dirty="0">
                <a:solidFill>
                  <a:srgbClr val="5A5A5A"/>
                </a:solidFill>
                <a:latin typeface="Calibri" pitchFamily="34" charset="0"/>
                <a:ea typeface="Calibri" pitchFamily="34" charset="-122"/>
                <a:cs typeface="Calibri" pitchFamily="34" charset="-120"/>
              </a:rPr>
              <a:t>C. A costume that falls apart on stage</a:t>
            </a:r>
            <a:endParaRPr lang="en-US" sz="1350" dirty="0"/>
          </a:p>
          <a:p>
            <a:pPr indent="0" marL="0">
              <a:spcAft>
                <a:spcPts val="300"/>
              </a:spcAft>
              <a:buNone/>
            </a:pPr>
            <a:r>
              <a:rPr lang="en-US" sz="1350" dirty="0">
                <a:solidFill>
                  <a:srgbClr val="5A5A5A"/>
                </a:solidFill>
                <a:latin typeface="Calibri" pitchFamily="34" charset="0"/>
                <a:ea typeface="Calibri" pitchFamily="34" charset="-122"/>
                <a:cs typeface="Calibri" pitchFamily="34" charset="-120"/>
              </a:rPr>
              <a:t>D. The colour of a costume</a:t>
            </a:r>
            <a:endParaRPr lang="en-US" sz="1350" dirty="0"/>
          </a:p>
        </p:txBody>
      </p:sp>
      <p:sp>
        <p:nvSpPr>
          <p:cNvPr id="12" name="Shape 10"/>
          <p:cNvSpPr/>
          <p:nvPr/>
        </p:nvSpPr>
        <p:spPr>
          <a:xfrm>
            <a:off x="6172200" y="1874520"/>
            <a:ext cx="5440680" cy="2103120"/>
          </a:xfrm>
          <a:prstGeom prst="roundRect">
            <a:avLst>
              <a:gd name="adj" fmla="val 3478"/>
            </a:avLst>
          </a:prstGeom>
          <a:solidFill>
            <a:srgbClr val="FFFFFF"/>
          </a:solidFill>
          <a:ln w="9525">
            <a:solidFill>
              <a:srgbClr val="FFFFFF"/>
            </a:solidFill>
            <a:prstDash val="solid"/>
          </a:ln>
        </p:spPr>
      </p:sp>
      <p:sp>
        <p:nvSpPr>
          <p:cNvPr id="13" name="Text 11"/>
          <p:cNvSpPr txBox="1"/>
          <p:nvPr/>
        </p:nvSpPr>
        <p:spPr>
          <a:xfrm>
            <a:off x="6446520" y="2057400"/>
            <a:ext cx="4937760" cy="411480"/>
          </a:xfrm>
          <a:prstGeom prst="rect">
            <a:avLst/>
          </a:prstGeom>
          <a:noFill/>
          <a:ln/>
        </p:spPr>
        <p:txBody>
          <a:bodyPr wrap="square" lIns="0" tIns="0" rIns="0" bIns="0" rtlCol="0" anchor="t"/>
          <a:lstStyle/>
          <a:p>
            <a:pPr indent="0" marL="0">
              <a:buNone/>
            </a:pPr>
            <a:r>
              <a:rPr lang="en-US" sz="1600" b="1" dirty="0">
                <a:solidFill>
                  <a:srgbClr val="222222"/>
                </a:solidFill>
                <a:latin typeface="Calibri" pitchFamily="34" charset="0"/>
                <a:ea typeface="Calibri" pitchFamily="34" charset="-122"/>
                <a:cs typeface="Calibri" pitchFamily="34" charset="-120"/>
              </a:rPr>
              <a:t>2. What is a SYMBOLIC costume choice?</a:t>
            </a:r>
            <a:endParaRPr lang="en-US" sz="1600" dirty="0"/>
          </a:p>
        </p:txBody>
      </p:sp>
      <p:sp>
        <p:nvSpPr>
          <p:cNvPr id="14" name="Text 12"/>
          <p:cNvSpPr txBox="1"/>
          <p:nvPr/>
        </p:nvSpPr>
        <p:spPr>
          <a:xfrm>
            <a:off x="6446520" y="2560320"/>
            <a:ext cx="4937760" cy="1325880"/>
          </a:xfrm>
          <a:prstGeom prst="rect">
            <a:avLst/>
          </a:prstGeom>
          <a:noFill/>
          <a:ln/>
        </p:spPr>
        <p:txBody>
          <a:bodyPr wrap="square" lIns="0" tIns="0" rIns="0" bIns="0" rtlCol="0" anchor="t"/>
          <a:lstStyle/>
          <a:p>
            <a:pPr indent="0" marL="0">
              <a:spcAft>
                <a:spcPts val="300"/>
              </a:spcAft>
              <a:buNone/>
            </a:pPr>
            <a:r>
              <a:rPr lang="en-US" sz="1350" dirty="0">
                <a:solidFill>
                  <a:srgbClr val="5A5A5A"/>
                </a:solidFill>
                <a:latin typeface="Calibri" pitchFamily="34" charset="0"/>
                <a:ea typeface="Calibri" pitchFamily="34" charset="-122"/>
                <a:cs typeface="Calibri" pitchFamily="34" charset="-120"/>
              </a:rPr>
              <a:t>A. A costume accurate to real life</a:t>
            </a:r>
            <a:endParaRPr lang="en-US" sz="1350" dirty="0"/>
          </a:p>
          <a:p>
            <a:pPr indent="0" marL="0">
              <a:spcAft>
                <a:spcPts val="300"/>
              </a:spcAft>
              <a:buNone/>
            </a:pPr>
            <a:r>
              <a:rPr lang="en-US" sz="1350" dirty="0">
                <a:solidFill>
                  <a:srgbClr val="5A5A5A"/>
                </a:solidFill>
                <a:latin typeface="Calibri" pitchFamily="34" charset="0"/>
                <a:ea typeface="Calibri" pitchFamily="34" charset="-122"/>
                <a:cs typeface="Calibri" pitchFamily="34" charset="-120"/>
              </a:rPr>
              <a:t>B. A costume from a different period</a:t>
            </a:r>
            <a:endParaRPr lang="en-US" sz="1350" dirty="0"/>
          </a:p>
          <a:p>
            <a:pPr indent="0" marL="0">
              <a:spcAft>
                <a:spcPts val="300"/>
              </a:spcAft>
              <a:buNone/>
            </a:pPr>
            <a:r>
              <a:rPr lang="en-US" sz="1350" dirty="0">
                <a:solidFill>
                  <a:srgbClr val="5A5A5A"/>
                </a:solidFill>
                <a:latin typeface="Calibri" pitchFamily="34" charset="0"/>
                <a:ea typeface="Calibri" pitchFamily="34" charset="-122"/>
                <a:cs typeface="Calibri" pitchFamily="34" charset="-120"/>
              </a:rPr>
              <a:t>C. An item or colour that signals meaning beyond realism</a:t>
            </a:r>
            <a:endParaRPr lang="en-US" sz="1350" dirty="0"/>
          </a:p>
          <a:p>
            <a:pPr indent="0" marL="0">
              <a:spcAft>
                <a:spcPts val="300"/>
              </a:spcAft>
              <a:buNone/>
            </a:pPr>
            <a:r>
              <a:rPr lang="en-US" sz="1350" dirty="0">
                <a:solidFill>
                  <a:srgbClr val="5A5A5A"/>
                </a:solidFill>
                <a:latin typeface="Calibri" pitchFamily="34" charset="0"/>
                <a:ea typeface="Calibri" pitchFamily="34" charset="-122"/>
                <a:cs typeface="Calibri" pitchFamily="34" charset="-120"/>
              </a:rPr>
              <a:t>D. A costume that fits badly</a:t>
            </a:r>
            <a:endParaRPr lang="en-US" sz="1350" dirty="0"/>
          </a:p>
        </p:txBody>
      </p:sp>
      <p:sp>
        <p:nvSpPr>
          <p:cNvPr id="15" name="Shape 13"/>
          <p:cNvSpPr/>
          <p:nvPr/>
        </p:nvSpPr>
        <p:spPr>
          <a:xfrm>
            <a:off x="548640" y="4160520"/>
            <a:ext cx="5440680" cy="2103120"/>
          </a:xfrm>
          <a:prstGeom prst="roundRect">
            <a:avLst>
              <a:gd name="adj" fmla="val 3478"/>
            </a:avLst>
          </a:prstGeom>
          <a:solidFill>
            <a:srgbClr val="FFFFFF"/>
          </a:solidFill>
          <a:ln w="9525">
            <a:solidFill>
              <a:srgbClr val="FFFFFF"/>
            </a:solidFill>
            <a:prstDash val="solid"/>
          </a:ln>
        </p:spPr>
      </p:sp>
      <p:sp>
        <p:nvSpPr>
          <p:cNvPr id="16" name="Text 14"/>
          <p:cNvSpPr txBox="1"/>
          <p:nvPr/>
        </p:nvSpPr>
        <p:spPr>
          <a:xfrm>
            <a:off x="822960" y="4343400"/>
            <a:ext cx="4937760" cy="411480"/>
          </a:xfrm>
          <a:prstGeom prst="rect">
            <a:avLst/>
          </a:prstGeom>
          <a:noFill/>
          <a:ln/>
        </p:spPr>
        <p:txBody>
          <a:bodyPr wrap="square" lIns="0" tIns="0" rIns="0" bIns="0" rtlCol="0" anchor="t"/>
          <a:lstStyle/>
          <a:p>
            <a:pPr indent="0" marL="0">
              <a:buNone/>
            </a:pPr>
            <a:r>
              <a:rPr lang="en-US" sz="1600" b="1" dirty="0">
                <a:solidFill>
                  <a:srgbClr val="222222"/>
                </a:solidFill>
                <a:latin typeface="Calibri" pitchFamily="34" charset="0"/>
                <a:ea typeface="Calibri" pitchFamily="34" charset="-122"/>
                <a:cs typeface="Calibri" pitchFamily="34" charset="-120"/>
              </a:rPr>
              <a:t>3. What is TEXTURE?</a:t>
            </a:r>
            <a:endParaRPr lang="en-US" sz="1600" dirty="0"/>
          </a:p>
        </p:txBody>
      </p:sp>
      <p:sp>
        <p:nvSpPr>
          <p:cNvPr id="17" name="Text 15"/>
          <p:cNvSpPr txBox="1"/>
          <p:nvPr/>
        </p:nvSpPr>
        <p:spPr>
          <a:xfrm>
            <a:off x="822960" y="4846320"/>
            <a:ext cx="4937760" cy="1325880"/>
          </a:xfrm>
          <a:prstGeom prst="rect">
            <a:avLst/>
          </a:prstGeom>
          <a:noFill/>
          <a:ln/>
        </p:spPr>
        <p:txBody>
          <a:bodyPr wrap="square" lIns="0" tIns="0" rIns="0" bIns="0" rtlCol="0" anchor="t"/>
          <a:lstStyle/>
          <a:p>
            <a:pPr indent="0" marL="0">
              <a:spcAft>
                <a:spcPts val="300"/>
              </a:spcAft>
              <a:buNone/>
            </a:pPr>
            <a:r>
              <a:rPr lang="en-US" sz="1350" dirty="0">
                <a:solidFill>
                  <a:srgbClr val="5A5A5A"/>
                </a:solidFill>
                <a:latin typeface="Calibri" pitchFamily="34" charset="0"/>
                <a:ea typeface="Calibri" pitchFamily="34" charset="-122"/>
                <a:cs typeface="Calibri" pitchFamily="34" charset="-120"/>
              </a:rPr>
              <a:t>A. The feel and appearance of a fabric</a:t>
            </a:r>
            <a:endParaRPr lang="en-US" sz="1350" dirty="0"/>
          </a:p>
          <a:p>
            <a:pPr indent="0" marL="0">
              <a:spcAft>
                <a:spcPts val="300"/>
              </a:spcAft>
              <a:buNone/>
            </a:pPr>
            <a:r>
              <a:rPr lang="en-US" sz="1350" dirty="0">
                <a:solidFill>
                  <a:srgbClr val="5A5A5A"/>
                </a:solidFill>
                <a:latin typeface="Calibri" pitchFamily="34" charset="0"/>
                <a:ea typeface="Calibri" pitchFamily="34" charset="-122"/>
                <a:cs typeface="Calibri" pitchFamily="34" charset="-120"/>
              </a:rPr>
              <a:t>B. The size of a costume</a:t>
            </a:r>
            <a:endParaRPr lang="en-US" sz="1350" dirty="0"/>
          </a:p>
          <a:p>
            <a:pPr indent="0" marL="0">
              <a:spcAft>
                <a:spcPts val="300"/>
              </a:spcAft>
              <a:buNone/>
            </a:pPr>
            <a:r>
              <a:rPr lang="en-US" sz="1350" dirty="0">
                <a:solidFill>
                  <a:srgbClr val="5A5A5A"/>
                </a:solidFill>
                <a:latin typeface="Calibri" pitchFamily="34" charset="0"/>
                <a:ea typeface="Calibri" pitchFamily="34" charset="-122"/>
                <a:cs typeface="Calibri" pitchFamily="34" charset="-120"/>
              </a:rPr>
              <a:t>C. A pattern printed on a shirt</a:t>
            </a:r>
            <a:endParaRPr lang="en-US" sz="1350" dirty="0"/>
          </a:p>
          <a:p>
            <a:pPr indent="0" marL="0">
              <a:spcAft>
                <a:spcPts val="300"/>
              </a:spcAft>
              <a:buNone/>
            </a:pPr>
            <a:r>
              <a:rPr lang="en-US" sz="1350" dirty="0">
                <a:solidFill>
                  <a:srgbClr val="5A5A5A"/>
                </a:solidFill>
                <a:latin typeface="Calibri" pitchFamily="34" charset="0"/>
                <a:ea typeface="Calibri" pitchFamily="34" charset="-122"/>
                <a:cs typeface="Calibri" pitchFamily="34" charset="-120"/>
              </a:rPr>
              <a:t>D. How many layers a character wears</a:t>
            </a:r>
            <a:endParaRPr lang="en-US" sz="1350" dirty="0"/>
          </a:p>
        </p:txBody>
      </p:sp>
      <p:sp>
        <p:nvSpPr>
          <p:cNvPr id="18" name="Shape 16"/>
          <p:cNvSpPr/>
          <p:nvPr/>
        </p:nvSpPr>
        <p:spPr>
          <a:xfrm>
            <a:off x="6172200" y="4160520"/>
            <a:ext cx="5440680" cy="2103120"/>
          </a:xfrm>
          <a:prstGeom prst="roundRect">
            <a:avLst>
              <a:gd name="adj" fmla="val 3478"/>
            </a:avLst>
          </a:prstGeom>
          <a:solidFill>
            <a:srgbClr val="FFFFFF"/>
          </a:solidFill>
          <a:ln w="9525">
            <a:solidFill>
              <a:srgbClr val="FFFFFF"/>
            </a:solidFill>
            <a:prstDash val="solid"/>
          </a:ln>
        </p:spPr>
      </p:sp>
      <p:sp>
        <p:nvSpPr>
          <p:cNvPr id="19" name="Text 17"/>
          <p:cNvSpPr txBox="1"/>
          <p:nvPr/>
        </p:nvSpPr>
        <p:spPr>
          <a:xfrm>
            <a:off x="6446520" y="4343400"/>
            <a:ext cx="4937760" cy="411480"/>
          </a:xfrm>
          <a:prstGeom prst="rect">
            <a:avLst/>
          </a:prstGeom>
          <a:noFill/>
          <a:ln/>
        </p:spPr>
        <p:txBody>
          <a:bodyPr wrap="square" lIns="0" tIns="0" rIns="0" bIns="0" rtlCol="0" anchor="t"/>
          <a:lstStyle/>
          <a:p>
            <a:pPr indent="0" marL="0">
              <a:buNone/>
            </a:pPr>
            <a:r>
              <a:rPr lang="en-US" sz="1600" b="1" dirty="0">
                <a:solidFill>
                  <a:srgbClr val="222222"/>
                </a:solidFill>
                <a:latin typeface="Calibri" pitchFamily="34" charset="0"/>
                <a:ea typeface="Calibri" pitchFamily="34" charset="-122"/>
                <a:cs typeface="Calibri" pitchFamily="34" charset="-120"/>
              </a:rPr>
              <a:t>4. What did Simon Daw dress the original DNA cast in?</a:t>
            </a:r>
            <a:endParaRPr lang="en-US" sz="1600" dirty="0"/>
          </a:p>
        </p:txBody>
      </p:sp>
      <p:sp>
        <p:nvSpPr>
          <p:cNvPr id="20" name="Text 18"/>
          <p:cNvSpPr txBox="1"/>
          <p:nvPr/>
        </p:nvSpPr>
        <p:spPr>
          <a:xfrm>
            <a:off x="6446520" y="4846320"/>
            <a:ext cx="4937760" cy="1325880"/>
          </a:xfrm>
          <a:prstGeom prst="rect">
            <a:avLst/>
          </a:prstGeom>
          <a:noFill/>
          <a:ln/>
        </p:spPr>
        <p:txBody>
          <a:bodyPr wrap="square" lIns="0" tIns="0" rIns="0" bIns="0" rtlCol="0" anchor="t"/>
          <a:lstStyle/>
          <a:p>
            <a:pPr indent="0" marL="0">
              <a:spcAft>
                <a:spcPts val="300"/>
              </a:spcAft>
              <a:buNone/>
            </a:pPr>
            <a:r>
              <a:rPr lang="en-US" sz="1350" dirty="0">
                <a:solidFill>
                  <a:srgbClr val="5A5A5A"/>
                </a:solidFill>
                <a:latin typeface="Calibri" pitchFamily="34" charset="0"/>
                <a:ea typeface="Calibri" pitchFamily="34" charset="-122"/>
                <a:cs typeface="Calibri" pitchFamily="34" charset="-120"/>
              </a:rPr>
              <a:t>A. Bright designer clothes</a:t>
            </a:r>
            <a:endParaRPr lang="en-US" sz="1350" dirty="0"/>
          </a:p>
          <a:p>
            <a:pPr indent="0" marL="0">
              <a:spcAft>
                <a:spcPts val="300"/>
              </a:spcAft>
              <a:buNone/>
            </a:pPr>
            <a:r>
              <a:rPr lang="en-US" sz="1350" dirty="0">
                <a:solidFill>
                  <a:srgbClr val="5A5A5A"/>
                </a:solidFill>
                <a:latin typeface="Calibri" pitchFamily="34" charset="0"/>
                <a:ea typeface="Calibri" pitchFamily="34" charset="-122"/>
                <a:cs typeface="Calibri" pitchFamily="34" charset="-120"/>
              </a:rPr>
              <a:t>B. Period costume</a:t>
            </a:r>
            <a:endParaRPr lang="en-US" sz="1350" dirty="0"/>
          </a:p>
          <a:p>
            <a:pPr indent="0" marL="0">
              <a:spcAft>
                <a:spcPts val="300"/>
              </a:spcAft>
              <a:buNone/>
            </a:pPr>
            <a:r>
              <a:rPr lang="en-US" sz="1350" dirty="0">
                <a:solidFill>
                  <a:srgbClr val="5A5A5A"/>
                </a:solidFill>
                <a:latin typeface="Calibri" pitchFamily="34" charset="0"/>
                <a:ea typeface="Calibri" pitchFamily="34" charset="-122"/>
                <a:cs typeface="Calibri" pitchFamily="34" charset="-120"/>
              </a:rPr>
              <a:t>C. Black clothing only</a:t>
            </a:r>
            <a:endParaRPr lang="en-US" sz="1350" dirty="0"/>
          </a:p>
          <a:p>
            <a:pPr indent="0" marL="0">
              <a:spcAft>
                <a:spcPts val="300"/>
              </a:spcAft>
              <a:buNone/>
            </a:pPr>
            <a:r>
              <a:rPr lang="en-US" sz="1350" dirty="0">
                <a:solidFill>
                  <a:srgbClr val="5A5A5A"/>
                </a:solidFill>
                <a:latin typeface="Calibri" pitchFamily="34" charset="0"/>
                <a:ea typeface="Calibri" pitchFamily="34" charset="-122"/>
                <a:cs typeface="Calibri" pitchFamily="34" charset="-120"/>
              </a:rPr>
              <a:t>D. A uniform in different states, in grey, blue and white</a:t>
            </a:r>
            <a:endParaRPr lang="en-US" sz="13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DO NOW — ANSWERS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Check Your Understanding</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Do Now Answers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2B2B2B"/>
                </a:solidFill>
                <a:latin typeface="Calibri" pitchFamily="34" charset="0"/>
                <a:ea typeface="Calibri" pitchFamily="34" charset="-122"/>
                <a:cs typeface="Calibri" pitchFamily="34" charset="-120"/>
              </a:rPr>
              <a:t>CHECK  ·  3 MIN</a:t>
            </a:r>
            <a:endParaRPr lang="en-US" sz="1400" dirty="0"/>
          </a:p>
        </p:txBody>
      </p:sp>
      <p:sp>
        <p:nvSpPr>
          <p:cNvPr id="8" name="Shape 6"/>
          <p:cNvSpPr/>
          <p:nvPr/>
        </p:nvSpPr>
        <p:spPr>
          <a:xfrm>
            <a:off x="548640" y="1737360"/>
            <a:ext cx="5440680" cy="2057400"/>
          </a:xfrm>
          <a:prstGeom prst="roundRect">
            <a:avLst>
              <a:gd name="adj" fmla="val 3556"/>
            </a:avLst>
          </a:prstGeom>
          <a:solidFill>
            <a:srgbClr val="3D3D3D"/>
          </a:solidFill>
          <a:ln w="19050">
            <a:solidFill>
              <a:srgbClr val="990011"/>
            </a:solidFill>
            <a:prstDash val="solid"/>
          </a:ln>
        </p:spPr>
      </p:sp>
      <p:sp>
        <p:nvSpPr>
          <p:cNvPr id="9" name="Text 7"/>
          <p:cNvSpPr txBox="1"/>
          <p:nvPr/>
        </p:nvSpPr>
        <p:spPr>
          <a:xfrm>
            <a:off x="822960" y="1965960"/>
            <a:ext cx="4937760" cy="457200"/>
          </a:xfrm>
          <a:prstGeom prst="rect">
            <a:avLst/>
          </a:prstGeom>
          <a:noFill/>
          <a:ln/>
        </p:spPr>
        <p:txBody>
          <a:bodyPr wrap="square" lIns="0" tIns="0" rIns="0" bIns="0" rtlCol="0" anchor="t"/>
          <a:lstStyle/>
          <a:p>
            <a:pPr indent="0" marL="0">
              <a:buNone/>
            </a:pPr>
            <a:r>
              <a:rPr lang="en-US" sz="2000" b="1" dirty="0">
                <a:solidFill>
                  <a:srgbClr val="C9A24B"/>
                </a:solidFill>
                <a:latin typeface="Cambria" pitchFamily="34" charset="0"/>
                <a:ea typeface="Cambria" pitchFamily="34" charset="-122"/>
                <a:cs typeface="Cambria" pitchFamily="34" charset="-120"/>
              </a:rPr>
              <a:t>1. Breakdown (B)</a:t>
            </a:r>
            <a:endParaRPr lang="en-US" sz="2000" dirty="0"/>
          </a:p>
        </p:txBody>
      </p:sp>
      <p:sp>
        <p:nvSpPr>
          <p:cNvPr id="10" name="Text 8"/>
          <p:cNvSpPr txBox="1"/>
          <p:nvPr/>
        </p:nvSpPr>
        <p:spPr>
          <a:xfrm>
            <a:off x="822960" y="2514600"/>
            <a:ext cx="4937760" cy="1097280"/>
          </a:xfrm>
          <a:prstGeom prst="rect">
            <a:avLst/>
          </a:prstGeom>
          <a:noFill/>
          <a:ln/>
        </p:spPr>
        <p:txBody>
          <a:bodyPr wrap="square" lIns="0" tIns="0" rIns="0" bIns="0" rtlCol="0" anchor="t"/>
          <a:lstStyle/>
          <a:p>
            <a:pPr indent="0" marL="0">
              <a:buNone/>
            </a:pPr>
            <a:r>
              <a:rPr lang="en-US" sz="1500" dirty="0">
                <a:solidFill>
                  <a:srgbClr val="D8D5CF"/>
                </a:solidFill>
                <a:latin typeface="Calibri" pitchFamily="34" charset="0"/>
                <a:ea typeface="Calibri" pitchFamily="34" charset="-122"/>
                <a:cs typeface="Calibri" pitchFamily="34" charset="-120"/>
              </a:rPr>
              <a:t>Treating a costume to look worn, shabby or dirty, e.g. Adam in the wood.</a:t>
            </a:r>
            <a:endParaRPr lang="en-US" sz="1500" dirty="0"/>
          </a:p>
        </p:txBody>
      </p:sp>
      <p:sp>
        <p:nvSpPr>
          <p:cNvPr id="11" name="Shape 9"/>
          <p:cNvSpPr/>
          <p:nvPr/>
        </p:nvSpPr>
        <p:spPr>
          <a:xfrm>
            <a:off x="6172200" y="1737360"/>
            <a:ext cx="5440680" cy="2057400"/>
          </a:xfrm>
          <a:prstGeom prst="roundRect">
            <a:avLst>
              <a:gd name="adj" fmla="val 3556"/>
            </a:avLst>
          </a:prstGeom>
          <a:solidFill>
            <a:srgbClr val="3D3D3D"/>
          </a:solidFill>
          <a:ln w="19050">
            <a:solidFill>
              <a:srgbClr val="990011"/>
            </a:solidFill>
            <a:prstDash val="solid"/>
          </a:ln>
        </p:spPr>
      </p:sp>
      <p:sp>
        <p:nvSpPr>
          <p:cNvPr id="12" name="Text 10"/>
          <p:cNvSpPr txBox="1"/>
          <p:nvPr/>
        </p:nvSpPr>
        <p:spPr>
          <a:xfrm>
            <a:off x="6446520" y="1965960"/>
            <a:ext cx="4937760" cy="457200"/>
          </a:xfrm>
          <a:prstGeom prst="rect">
            <a:avLst/>
          </a:prstGeom>
          <a:noFill/>
          <a:ln/>
        </p:spPr>
        <p:txBody>
          <a:bodyPr wrap="square" lIns="0" tIns="0" rIns="0" bIns="0" rtlCol="0" anchor="t"/>
          <a:lstStyle/>
          <a:p>
            <a:pPr indent="0" marL="0">
              <a:buNone/>
            </a:pPr>
            <a:r>
              <a:rPr lang="en-US" sz="2000" b="1" dirty="0">
                <a:solidFill>
                  <a:srgbClr val="C9A24B"/>
                </a:solidFill>
                <a:latin typeface="Cambria" pitchFamily="34" charset="0"/>
                <a:ea typeface="Cambria" pitchFamily="34" charset="-122"/>
                <a:cs typeface="Cambria" pitchFamily="34" charset="-120"/>
              </a:rPr>
              <a:t>2. Symbolic (C)</a:t>
            </a:r>
            <a:endParaRPr lang="en-US" sz="2000" dirty="0"/>
          </a:p>
        </p:txBody>
      </p:sp>
      <p:sp>
        <p:nvSpPr>
          <p:cNvPr id="13" name="Text 11"/>
          <p:cNvSpPr txBox="1"/>
          <p:nvPr/>
        </p:nvSpPr>
        <p:spPr>
          <a:xfrm>
            <a:off x="6446520" y="2514600"/>
            <a:ext cx="4937760" cy="1097280"/>
          </a:xfrm>
          <a:prstGeom prst="rect">
            <a:avLst/>
          </a:prstGeom>
          <a:noFill/>
          <a:ln/>
        </p:spPr>
        <p:txBody>
          <a:bodyPr wrap="square" lIns="0" tIns="0" rIns="0" bIns="0" rtlCol="0" anchor="t"/>
          <a:lstStyle/>
          <a:p>
            <a:pPr indent="0" marL="0">
              <a:buNone/>
            </a:pPr>
            <a:r>
              <a:rPr lang="en-US" sz="1500" dirty="0">
                <a:solidFill>
                  <a:srgbClr val="D8D5CF"/>
                </a:solidFill>
                <a:latin typeface="Calibri" pitchFamily="34" charset="0"/>
                <a:ea typeface="Calibri" pitchFamily="34" charset="-122"/>
                <a:cs typeface="Calibri" pitchFamily="34" charset="-120"/>
              </a:rPr>
              <a:t>An item or colour that signals meaning beyond realism.</a:t>
            </a:r>
            <a:endParaRPr lang="en-US" sz="1500" dirty="0"/>
          </a:p>
        </p:txBody>
      </p:sp>
      <p:sp>
        <p:nvSpPr>
          <p:cNvPr id="14" name="Shape 12"/>
          <p:cNvSpPr/>
          <p:nvPr/>
        </p:nvSpPr>
        <p:spPr>
          <a:xfrm>
            <a:off x="548640" y="4023360"/>
            <a:ext cx="5440680" cy="2057400"/>
          </a:xfrm>
          <a:prstGeom prst="roundRect">
            <a:avLst>
              <a:gd name="adj" fmla="val 3556"/>
            </a:avLst>
          </a:prstGeom>
          <a:solidFill>
            <a:srgbClr val="3D3D3D"/>
          </a:solidFill>
          <a:ln w="19050">
            <a:solidFill>
              <a:srgbClr val="990011"/>
            </a:solidFill>
            <a:prstDash val="solid"/>
          </a:ln>
        </p:spPr>
      </p:sp>
      <p:sp>
        <p:nvSpPr>
          <p:cNvPr id="15" name="Text 13"/>
          <p:cNvSpPr txBox="1"/>
          <p:nvPr/>
        </p:nvSpPr>
        <p:spPr>
          <a:xfrm>
            <a:off x="822960" y="4251960"/>
            <a:ext cx="4937760" cy="457200"/>
          </a:xfrm>
          <a:prstGeom prst="rect">
            <a:avLst/>
          </a:prstGeom>
          <a:noFill/>
          <a:ln/>
        </p:spPr>
        <p:txBody>
          <a:bodyPr wrap="square" lIns="0" tIns="0" rIns="0" bIns="0" rtlCol="0" anchor="t"/>
          <a:lstStyle/>
          <a:p>
            <a:pPr indent="0" marL="0">
              <a:buNone/>
            </a:pPr>
            <a:r>
              <a:rPr lang="en-US" sz="2000" b="1" dirty="0">
                <a:solidFill>
                  <a:srgbClr val="C9A24B"/>
                </a:solidFill>
                <a:latin typeface="Cambria" pitchFamily="34" charset="0"/>
                <a:ea typeface="Cambria" pitchFamily="34" charset="-122"/>
                <a:cs typeface="Cambria" pitchFamily="34" charset="-120"/>
              </a:rPr>
              <a:t>3. Texture (A)</a:t>
            </a:r>
            <a:endParaRPr lang="en-US" sz="2000" dirty="0"/>
          </a:p>
        </p:txBody>
      </p:sp>
      <p:sp>
        <p:nvSpPr>
          <p:cNvPr id="16" name="Text 14"/>
          <p:cNvSpPr txBox="1"/>
          <p:nvPr/>
        </p:nvSpPr>
        <p:spPr>
          <a:xfrm>
            <a:off x="822960" y="4800600"/>
            <a:ext cx="4937760" cy="1097280"/>
          </a:xfrm>
          <a:prstGeom prst="rect">
            <a:avLst/>
          </a:prstGeom>
          <a:noFill/>
          <a:ln/>
        </p:spPr>
        <p:txBody>
          <a:bodyPr wrap="square" lIns="0" tIns="0" rIns="0" bIns="0" rtlCol="0" anchor="t"/>
          <a:lstStyle/>
          <a:p>
            <a:pPr indent="0" marL="0">
              <a:buNone/>
            </a:pPr>
            <a:r>
              <a:rPr lang="en-US" sz="1500" dirty="0">
                <a:solidFill>
                  <a:srgbClr val="D8D5CF"/>
                </a:solidFill>
                <a:latin typeface="Calibri" pitchFamily="34" charset="0"/>
                <a:ea typeface="Calibri" pitchFamily="34" charset="-122"/>
                <a:cs typeface="Calibri" pitchFamily="34" charset="-120"/>
              </a:rPr>
              <a:t>The feel and appearance of a fabric: starched cotton vs bobbled wool.</a:t>
            </a:r>
            <a:endParaRPr lang="en-US" sz="1500" dirty="0"/>
          </a:p>
        </p:txBody>
      </p:sp>
      <p:sp>
        <p:nvSpPr>
          <p:cNvPr id="17" name="Shape 15"/>
          <p:cNvSpPr/>
          <p:nvPr/>
        </p:nvSpPr>
        <p:spPr>
          <a:xfrm>
            <a:off x="6172200" y="4023360"/>
            <a:ext cx="5440680" cy="2057400"/>
          </a:xfrm>
          <a:prstGeom prst="roundRect">
            <a:avLst>
              <a:gd name="adj" fmla="val 3556"/>
            </a:avLst>
          </a:prstGeom>
          <a:solidFill>
            <a:srgbClr val="3D3D3D"/>
          </a:solidFill>
          <a:ln w="19050">
            <a:solidFill>
              <a:srgbClr val="990011"/>
            </a:solidFill>
            <a:prstDash val="solid"/>
          </a:ln>
        </p:spPr>
      </p:sp>
      <p:sp>
        <p:nvSpPr>
          <p:cNvPr id="18" name="Text 16"/>
          <p:cNvSpPr txBox="1"/>
          <p:nvPr/>
        </p:nvSpPr>
        <p:spPr>
          <a:xfrm>
            <a:off x="6446520" y="4251960"/>
            <a:ext cx="4937760" cy="457200"/>
          </a:xfrm>
          <a:prstGeom prst="rect">
            <a:avLst/>
          </a:prstGeom>
          <a:noFill/>
          <a:ln/>
        </p:spPr>
        <p:txBody>
          <a:bodyPr wrap="square" lIns="0" tIns="0" rIns="0" bIns="0" rtlCol="0" anchor="t"/>
          <a:lstStyle/>
          <a:p>
            <a:pPr indent="0" marL="0">
              <a:buNone/>
            </a:pPr>
            <a:r>
              <a:rPr lang="en-US" sz="2000" b="1" dirty="0">
                <a:solidFill>
                  <a:srgbClr val="C9A24B"/>
                </a:solidFill>
                <a:latin typeface="Cambria" pitchFamily="34" charset="0"/>
                <a:ea typeface="Cambria" pitchFamily="34" charset="-122"/>
                <a:cs typeface="Cambria" pitchFamily="34" charset="-120"/>
              </a:rPr>
              <a:t>4. Uniform (D)</a:t>
            </a:r>
            <a:endParaRPr lang="en-US" sz="2000" dirty="0"/>
          </a:p>
        </p:txBody>
      </p:sp>
      <p:sp>
        <p:nvSpPr>
          <p:cNvPr id="19" name="Text 17"/>
          <p:cNvSpPr txBox="1"/>
          <p:nvPr/>
        </p:nvSpPr>
        <p:spPr>
          <a:xfrm>
            <a:off x="6446520" y="4800600"/>
            <a:ext cx="4937760" cy="1097280"/>
          </a:xfrm>
          <a:prstGeom prst="rect">
            <a:avLst/>
          </a:prstGeom>
          <a:noFill/>
          <a:ln/>
        </p:spPr>
        <p:txBody>
          <a:bodyPr wrap="square" lIns="0" tIns="0" rIns="0" bIns="0" rtlCol="0" anchor="t"/>
          <a:lstStyle/>
          <a:p>
            <a:pPr indent="0" marL="0">
              <a:buNone/>
            </a:pPr>
            <a:r>
              <a:rPr lang="en-US" sz="1500" dirty="0">
                <a:solidFill>
                  <a:srgbClr val="D8D5CF"/>
                </a:solidFill>
                <a:latin typeface="Calibri" pitchFamily="34" charset="0"/>
                <a:ea typeface="Calibri" pitchFamily="34" charset="-122"/>
                <a:cs typeface="Calibri" pitchFamily="34" charset="-120"/>
              </a:rPr>
              <a:t>Simon Daw: a uniform in different states, in grey, blue and white.</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3F1"/>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TODAY'S LEARNING</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Learning Objectives</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Learning Objectives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 DO  ·  3 MIN</a:t>
            </a:r>
            <a:endParaRPr lang="en-US" sz="1400" dirty="0"/>
          </a:p>
        </p:txBody>
      </p:sp>
      <p:sp>
        <p:nvSpPr>
          <p:cNvPr id="8" name="Shape 6"/>
          <p:cNvSpPr/>
          <p:nvPr/>
        </p:nvSpPr>
        <p:spPr>
          <a:xfrm>
            <a:off x="548640" y="1737360"/>
            <a:ext cx="11064240" cy="1234440"/>
          </a:xfrm>
          <a:prstGeom prst="roundRect">
            <a:avLst>
              <a:gd name="adj" fmla="val 5926"/>
            </a:avLst>
          </a:prstGeom>
          <a:solidFill>
            <a:srgbClr val="FFFFFF"/>
          </a:solidFill>
          <a:ln w="9525">
            <a:solidFill>
              <a:srgbClr val="FFFFFF"/>
            </a:solidFill>
            <a:prstDash val="solid"/>
          </a:ln>
        </p:spPr>
      </p:sp>
      <p:sp>
        <p:nvSpPr>
          <p:cNvPr id="9" name="Shape 7"/>
          <p:cNvSpPr/>
          <p:nvPr/>
        </p:nvSpPr>
        <p:spPr>
          <a:xfrm>
            <a:off x="548640" y="1737360"/>
            <a:ext cx="109728" cy="1234440"/>
          </a:xfrm>
          <a:prstGeom prst="rect">
            <a:avLst/>
          </a:prstGeom>
          <a:solidFill>
            <a:srgbClr val="990011"/>
          </a:solidFill>
          <a:ln w="12700">
            <a:solidFill>
              <a:srgbClr val="990011"/>
            </a:solidFill>
            <a:prstDash val="solid"/>
          </a:ln>
        </p:spPr>
      </p:sp>
      <p:sp>
        <p:nvSpPr>
          <p:cNvPr id="10" name="Text 8"/>
          <p:cNvSpPr txBox="1"/>
          <p:nvPr/>
        </p:nvSpPr>
        <p:spPr>
          <a:xfrm>
            <a:off x="914400" y="1737360"/>
            <a:ext cx="2743200" cy="1234440"/>
          </a:xfrm>
          <a:prstGeom prst="rect">
            <a:avLst/>
          </a:prstGeom>
          <a:noFill/>
          <a:ln/>
        </p:spPr>
        <p:txBody>
          <a:bodyPr wrap="square" lIns="0" tIns="0" rIns="0" bIns="0" rtlCol="0" anchor="ctr"/>
          <a:lstStyle/>
          <a:p>
            <a:pPr indent="0" marL="0">
              <a:buNone/>
            </a:pPr>
            <a:r>
              <a:rPr lang="en-US" sz="1800" b="1" dirty="0">
                <a:solidFill>
                  <a:srgbClr val="990011"/>
                </a:solidFill>
                <a:latin typeface="Cambria" pitchFamily="34" charset="0"/>
                <a:ea typeface="Cambria" pitchFamily="34" charset="-122"/>
                <a:cs typeface="Cambria" pitchFamily="34" charset="-120"/>
              </a:rPr>
              <a:t>LO1 — KNOW</a:t>
            </a:r>
            <a:endParaRPr lang="en-US" sz="1800" dirty="0"/>
          </a:p>
        </p:txBody>
      </p:sp>
      <p:sp>
        <p:nvSpPr>
          <p:cNvPr id="11" name="Text 9"/>
          <p:cNvSpPr txBox="1"/>
          <p:nvPr/>
        </p:nvSpPr>
        <p:spPr>
          <a:xfrm>
            <a:off x="3749040" y="1737360"/>
            <a:ext cx="7589520" cy="1234440"/>
          </a:xfrm>
          <a:prstGeom prst="rect">
            <a:avLst/>
          </a:prstGeom>
          <a:noFill/>
          <a:ln/>
        </p:spPr>
        <p:txBody>
          <a:bodyPr wrap="square" lIns="0" tIns="0" rIns="0" bIns="0" rtlCol="0" anchor="ctr"/>
          <a:lstStyle/>
          <a:p>
            <a:pPr indent="0" marL="0">
              <a:buNone/>
            </a:pPr>
            <a:r>
              <a:rPr lang="en-US" sz="1700" dirty="0">
                <a:solidFill>
                  <a:srgbClr val="222222"/>
                </a:solidFill>
                <a:latin typeface="Calibri" pitchFamily="34" charset="0"/>
                <a:ea typeface="Calibri" pitchFamily="34" charset="-122"/>
                <a:cs typeface="Calibri" pitchFamily="34" charset="-120"/>
              </a:rPr>
              <a:t>Costume concepts, materials and details, and how Simon Daw costumed the original DNA.</a:t>
            </a:r>
            <a:endParaRPr lang="en-US" sz="1700" dirty="0"/>
          </a:p>
        </p:txBody>
      </p:sp>
      <p:sp>
        <p:nvSpPr>
          <p:cNvPr id="12" name="Shape 10"/>
          <p:cNvSpPr/>
          <p:nvPr/>
        </p:nvSpPr>
        <p:spPr>
          <a:xfrm>
            <a:off x="548640" y="3200400"/>
            <a:ext cx="11064240" cy="1234440"/>
          </a:xfrm>
          <a:prstGeom prst="roundRect">
            <a:avLst>
              <a:gd name="adj" fmla="val 5926"/>
            </a:avLst>
          </a:prstGeom>
          <a:solidFill>
            <a:srgbClr val="FFFFFF"/>
          </a:solidFill>
          <a:ln w="9525">
            <a:solidFill>
              <a:srgbClr val="FFFFFF"/>
            </a:solidFill>
            <a:prstDash val="solid"/>
          </a:ln>
        </p:spPr>
      </p:sp>
      <p:sp>
        <p:nvSpPr>
          <p:cNvPr id="13" name="Shape 11"/>
          <p:cNvSpPr/>
          <p:nvPr/>
        </p:nvSpPr>
        <p:spPr>
          <a:xfrm>
            <a:off x="548640" y="3200400"/>
            <a:ext cx="109728" cy="1234440"/>
          </a:xfrm>
          <a:prstGeom prst="rect">
            <a:avLst/>
          </a:prstGeom>
          <a:solidFill>
            <a:srgbClr val="C9A24B"/>
          </a:solidFill>
          <a:ln w="12700">
            <a:solidFill>
              <a:srgbClr val="C9A24B"/>
            </a:solidFill>
            <a:prstDash val="solid"/>
          </a:ln>
        </p:spPr>
      </p:sp>
      <p:sp>
        <p:nvSpPr>
          <p:cNvPr id="14" name="Text 12"/>
          <p:cNvSpPr txBox="1"/>
          <p:nvPr/>
        </p:nvSpPr>
        <p:spPr>
          <a:xfrm>
            <a:off x="914400" y="3200400"/>
            <a:ext cx="2743200" cy="1234440"/>
          </a:xfrm>
          <a:prstGeom prst="rect">
            <a:avLst/>
          </a:prstGeom>
          <a:noFill/>
          <a:ln/>
        </p:spPr>
        <p:txBody>
          <a:bodyPr wrap="square" lIns="0" tIns="0" rIns="0" bIns="0" rtlCol="0" anchor="ctr"/>
          <a:lstStyle/>
          <a:p>
            <a:pPr indent="0" marL="0">
              <a:buNone/>
            </a:pPr>
            <a:r>
              <a:rPr lang="en-US" sz="1800" b="1" dirty="0">
                <a:solidFill>
                  <a:srgbClr val="C9A24B"/>
                </a:solidFill>
                <a:latin typeface="Cambria" pitchFamily="34" charset="0"/>
                <a:ea typeface="Cambria" pitchFamily="34" charset="-122"/>
                <a:cs typeface="Cambria" pitchFamily="34" charset="-120"/>
              </a:rPr>
              <a:t>LO2 — UNDERSTAND</a:t>
            </a:r>
            <a:endParaRPr lang="en-US" sz="1800" dirty="0"/>
          </a:p>
        </p:txBody>
      </p:sp>
      <p:sp>
        <p:nvSpPr>
          <p:cNvPr id="15" name="Text 13"/>
          <p:cNvSpPr txBox="1"/>
          <p:nvPr/>
        </p:nvSpPr>
        <p:spPr>
          <a:xfrm>
            <a:off x="3749040" y="3200400"/>
            <a:ext cx="7589520" cy="1234440"/>
          </a:xfrm>
          <a:prstGeom prst="rect">
            <a:avLst/>
          </a:prstGeom>
          <a:noFill/>
          <a:ln/>
        </p:spPr>
        <p:txBody>
          <a:bodyPr wrap="square" lIns="0" tIns="0" rIns="0" bIns="0" rtlCol="0" anchor="ctr"/>
          <a:lstStyle/>
          <a:p>
            <a:pPr indent="0" marL="0">
              <a:buNone/>
            </a:pPr>
            <a:r>
              <a:rPr lang="en-US" sz="1700" dirty="0">
                <a:solidFill>
                  <a:srgbClr val="222222"/>
                </a:solidFill>
                <a:latin typeface="Calibri" pitchFamily="34" charset="0"/>
                <a:ea typeface="Calibri" pitchFamily="34" charset="-122"/>
                <a:cs typeface="Calibri" pitchFamily="34" charset="-120"/>
              </a:rPr>
              <a:t>How costume shows the group, each individual and how they change, and how CIDER turns costume ideas into marks.</a:t>
            </a:r>
            <a:endParaRPr lang="en-US" sz="1700" dirty="0"/>
          </a:p>
        </p:txBody>
      </p:sp>
      <p:sp>
        <p:nvSpPr>
          <p:cNvPr id="16" name="Shape 14"/>
          <p:cNvSpPr/>
          <p:nvPr/>
        </p:nvSpPr>
        <p:spPr>
          <a:xfrm>
            <a:off x="548640" y="4663440"/>
            <a:ext cx="11064240" cy="1234440"/>
          </a:xfrm>
          <a:prstGeom prst="roundRect">
            <a:avLst>
              <a:gd name="adj" fmla="val 5926"/>
            </a:avLst>
          </a:prstGeom>
          <a:solidFill>
            <a:srgbClr val="FFFFFF"/>
          </a:solidFill>
          <a:ln w="9525">
            <a:solidFill>
              <a:srgbClr val="FFFFFF"/>
            </a:solidFill>
            <a:prstDash val="solid"/>
          </a:ln>
        </p:spPr>
      </p:sp>
      <p:sp>
        <p:nvSpPr>
          <p:cNvPr id="17" name="Shape 15"/>
          <p:cNvSpPr/>
          <p:nvPr/>
        </p:nvSpPr>
        <p:spPr>
          <a:xfrm>
            <a:off x="548640" y="4663440"/>
            <a:ext cx="109728" cy="1234440"/>
          </a:xfrm>
          <a:prstGeom prst="rect">
            <a:avLst/>
          </a:prstGeom>
          <a:solidFill>
            <a:srgbClr val="1F5C4E"/>
          </a:solidFill>
          <a:ln w="12700">
            <a:solidFill>
              <a:srgbClr val="1F5C4E"/>
            </a:solidFill>
            <a:prstDash val="solid"/>
          </a:ln>
        </p:spPr>
      </p:sp>
      <p:sp>
        <p:nvSpPr>
          <p:cNvPr id="18" name="Text 16"/>
          <p:cNvSpPr txBox="1"/>
          <p:nvPr/>
        </p:nvSpPr>
        <p:spPr>
          <a:xfrm>
            <a:off x="914400" y="4663440"/>
            <a:ext cx="2743200" cy="1234440"/>
          </a:xfrm>
          <a:prstGeom prst="rect">
            <a:avLst/>
          </a:prstGeom>
          <a:noFill/>
          <a:ln/>
        </p:spPr>
        <p:txBody>
          <a:bodyPr wrap="square" lIns="0" tIns="0" rIns="0" bIns="0" rtlCol="0" anchor="ctr"/>
          <a:lstStyle/>
          <a:p>
            <a:pPr indent="0" marL="0">
              <a:buNone/>
            </a:pPr>
            <a:r>
              <a:rPr lang="en-US" sz="1800" b="1" dirty="0">
                <a:solidFill>
                  <a:srgbClr val="1F5C4E"/>
                </a:solidFill>
                <a:latin typeface="Cambria" pitchFamily="34" charset="0"/>
                <a:ea typeface="Cambria" pitchFamily="34" charset="-122"/>
                <a:cs typeface="Cambria" pitchFamily="34" charset="-120"/>
              </a:rPr>
              <a:t>LO3 — BE ABLE TO</a:t>
            </a:r>
            <a:endParaRPr lang="en-US" sz="1800" dirty="0"/>
          </a:p>
        </p:txBody>
      </p:sp>
      <p:sp>
        <p:nvSpPr>
          <p:cNvPr id="19" name="Text 17"/>
          <p:cNvSpPr txBox="1"/>
          <p:nvPr/>
        </p:nvSpPr>
        <p:spPr>
          <a:xfrm>
            <a:off x="3749040" y="4663440"/>
            <a:ext cx="7589520" cy="1234440"/>
          </a:xfrm>
          <a:prstGeom prst="rect">
            <a:avLst/>
          </a:prstGeom>
          <a:noFill/>
          <a:ln/>
        </p:spPr>
        <p:txBody>
          <a:bodyPr wrap="square" lIns="0" tIns="0" rIns="0" bIns="0" rtlCol="0" anchor="ctr"/>
          <a:lstStyle/>
          <a:p>
            <a:pPr indent="0" marL="0">
              <a:buNone/>
            </a:pPr>
            <a:r>
              <a:rPr lang="en-US" sz="1700" dirty="0">
                <a:solidFill>
                  <a:srgbClr val="222222"/>
                </a:solidFill>
                <a:latin typeface="Calibri" pitchFamily="34" charset="0"/>
                <a:ea typeface="Calibri" pitchFamily="34" charset="-122"/>
                <a:cs typeface="Calibri" pitchFamily="34" charset="-120"/>
              </a:rPr>
              <a:t>Design costumes for pages 54–55, then write a full costume CIDER point, one letter at a time.</a:t>
            </a:r>
            <a:endParaRPr lang="en-US" sz="1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4F3F1"/>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HOW TODAY WORKS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Our Route Through the Lesson</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Lesson Map</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548640" y="1737360"/>
            <a:ext cx="841901" cy="822960"/>
          </a:xfrm>
          <a:prstGeom prst="rect">
            <a:avLst/>
          </a:prstGeom>
          <a:solidFill>
            <a:srgbClr val="9A9A9A"/>
          </a:solidFill>
          <a:ln w="12700">
            <a:solidFill>
              <a:srgbClr val="9A9A9A"/>
            </a:solidFill>
            <a:prstDash val="solid"/>
          </a:ln>
        </p:spPr>
      </p:sp>
      <p:sp>
        <p:nvSpPr>
          <p:cNvPr id="7" name="Text 5"/>
          <p:cNvSpPr txBox="1"/>
          <p:nvPr/>
        </p:nvSpPr>
        <p:spPr>
          <a:xfrm>
            <a:off x="548640" y="1737360"/>
            <a:ext cx="841901" cy="82296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Start</a:t>
            </a:r>
            <a:endParaRPr lang="en-US" sz="1100" dirty="0"/>
          </a:p>
        </p:txBody>
      </p:sp>
      <p:sp>
        <p:nvSpPr>
          <p:cNvPr id="8" name="Shape 6"/>
          <p:cNvSpPr/>
          <p:nvPr/>
        </p:nvSpPr>
        <p:spPr>
          <a:xfrm>
            <a:off x="1417973" y="1737360"/>
            <a:ext cx="1948325" cy="822960"/>
          </a:xfrm>
          <a:prstGeom prst="rect">
            <a:avLst/>
          </a:prstGeom>
          <a:solidFill>
            <a:srgbClr val="C9A24B"/>
          </a:solidFill>
          <a:ln w="12700">
            <a:solidFill>
              <a:srgbClr val="C9A24B"/>
            </a:solidFill>
            <a:prstDash val="solid"/>
          </a:ln>
        </p:spPr>
      </p:sp>
      <p:sp>
        <p:nvSpPr>
          <p:cNvPr id="9" name="Text 7"/>
          <p:cNvSpPr txBox="1"/>
          <p:nvPr/>
        </p:nvSpPr>
        <p:spPr>
          <a:xfrm>
            <a:off x="1417973" y="1737360"/>
            <a:ext cx="1948325" cy="822960"/>
          </a:xfrm>
          <a:prstGeom prst="rect">
            <a:avLst/>
          </a:prstGeom>
          <a:noFill/>
          <a:ln/>
        </p:spPr>
        <p:txBody>
          <a:bodyPr wrap="square" lIns="0" tIns="0" rIns="0" bIns="0" rtlCol="0" anchor="ctr"/>
          <a:lstStyle/>
          <a:p>
            <a:pPr algn="ctr" indent="0" marL="0">
              <a:buNone/>
            </a:pPr>
            <a:r>
              <a:rPr lang="en-US" sz="1100" b="1" dirty="0">
                <a:solidFill>
                  <a:srgbClr val="2B2B2B"/>
                </a:solidFill>
                <a:latin typeface="Calibri" pitchFamily="34" charset="0"/>
                <a:ea typeface="Calibri" pitchFamily="34" charset="-122"/>
                <a:cs typeface="Calibri" pitchFamily="34" charset="-120"/>
              </a:rPr>
              <a:t>Costume knowledge</a:t>
            </a:r>
            <a:endParaRPr lang="en-US" sz="1100" dirty="0"/>
          </a:p>
        </p:txBody>
      </p:sp>
      <p:sp>
        <p:nvSpPr>
          <p:cNvPr id="10" name="Shape 8"/>
          <p:cNvSpPr/>
          <p:nvPr/>
        </p:nvSpPr>
        <p:spPr>
          <a:xfrm>
            <a:off x="3393730" y="1737360"/>
            <a:ext cx="1395113" cy="822960"/>
          </a:xfrm>
          <a:prstGeom prst="rect">
            <a:avLst/>
          </a:prstGeom>
          <a:solidFill>
            <a:srgbClr val="C43B3B"/>
          </a:solidFill>
          <a:ln w="12700">
            <a:solidFill>
              <a:srgbClr val="C43B3B"/>
            </a:solidFill>
            <a:prstDash val="solid"/>
          </a:ln>
        </p:spPr>
      </p:sp>
      <p:sp>
        <p:nvSpPr>
          <p:cNvPr id="11" name="Text 9"/>
          <p:cNvSpPr txBox="1"/>
          <p:nvPr/>
        </p:nvSpPr>
        <p:spPr>
          <a:xfrm>
            <a:off x="3393730" y="1737360"/>
            <a:ext cx="1395113" cy="82296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Design task</a:t>
            </a:r>
            <a:endParaRPr lang="en-US" sz="1100" dirty="0"/>
          </a:p>
        </p:txBody>
      </p:sp>
      <p:sp>
        <p:nvSpPr>
          <p:cNvPr id="12" name="Shape 10"/>
          <p:cNvSpPr/>
          <p:nvPr/>
        </p:nvSpPr>
        <p:spPr>
          <a:xfrm>
            <a:off x="4816275" y="1737360"/>
            <a:ext cx="683841" cy="822960"/>
          </a:xfrm>
          <a:prstGeom prst="rect">
            <a:avLst/>
          </a:prstGeom>
          <a:solidFill>
            <a:srgbClr val="2B2B2B"/>
          </a:solidFill>
          <a:ln w="12700">
            <a:solidFill>
              <a:srgbClr val="2B2B2B"/>
            </a:solidFill>
            <a:prstDash val="solid"/>
          </a:ln>
        </p:spPr>
      </p:sp>
      <p:sp>
        <p:nvSpPr>
          <p:cNvPr id="13" name="Text 11"/>
          <p:cNvSpPr txBox="1"/>
          <p:nvPr/>
        </p:nvSpPr>
        <p:spPr>
          <a:xfrm>
            <a:off x="4816275" y="1737360"/>
            <a:ext cx="683841" cy="82296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Question</a:t>
            </a:r>
            <a:endParaRPr lang="en-US" sz="1100" dirty="0"/>
          </a:p>
        </p:txBody>
      </p:sp>
      <p:sp>
        <p:nvSpPr>
          <p:cNvPr id="14" name="Shape 12"/>
          <p:cNvSpPr/>
          <p:nvPr/>
        </p:nvSpPr>
        <p:spPr>
          <a:xfrm>
            <a:off x="5527548" y="1737360"/>
            <a:ext cx="762871" cy="822960"/>
          </a:xfrm>
          <a:prstGeom prst="rect">
            <a:avLst/>
          </a:prstGeom>
          <a:solidFill>
            <a:srgbClr val="C9A24B"/>
          </a:solidFill>
          <a:ln w="12700">
            <a:solidFill>
              <a:srgbClr val="C9A24B"/>
            </a:solidFill>
            <a:prstDash val="solid"/>
          </a:ln>
        </p:spPr>
      </p:sp>
      <p:sp>
        <p:nvSpPr>
          <p:cNvPr id="15" name="Text 13"/>
          <p:cNvSpPr txBox="1"/>
          <p:nvPr/>
        </p:nvSpPr>
        <p:spPr>
          <a:xfrm>
            <a:off x="5527548" y="1737360"/>
            <a:ext cx="762871" cy="822960"/>
          </a:xfrm>
          <a:prstGeom prst="rect">
            <a:avLst/>
          </a:prstGeom>
          <a:noFill/>
          <a:ln/>
        </p:spPr>
        <p:txBody>
          <a:bodyPr wrap="square" lIns="0" tIns="0" rIns="0" bIns="0" rtlCol="0" anchor="ctr"/>
          <a:lstStyle/>
          <a:p>
            <a:pPr algn="ctr" indent="0" marL="0">
              <a:buNone/>
            </a:pPr>
            <a:r>
              <a:rPr lang="en-US" sz="1800" b="1" dirty="0">
                <a:solidFill>
                  <a:srgbClr val="2B2B2B"/>
                </a:solidFill>
                <a:latin typeface="Calibri" pitchFamily="34" charset="0"/>
                <a:ea typeface="Calibri" pitchFamily="34" charset="-122"/>
                <a:cs typeface="Calibri" pitchFamily="34" charset="-120"/>
              </a:rPr>
              <a:t>C</a:t>
            </a:r>
            <a:endParaRPr lang="en-US" sz="1800" dirty="0"/>
          </a:p>
        </p:txBody>
      </p:sp>
      <p:sp>
        <p:nvSpPr>
          <p:cNvPr id="16" name="Shape 14"/>
          <p:cNvSpPr/>
          <p:nvPr/>
        </p:nvSpPr>
        <p:spPr>
          <a:xfrm>
            <a:off x="6317851" y="1737360"/>
            <a:ext cx="762871" cy="822960"/>
          </a:xfrm>
          <a:prstGeom prst="rect">
            <a:avLst/>
          </a:prstGeom>
          <a:solidFill>
            <a:srgbClr val="990011"/>
          </a:solidFill>
          <a:ln w="12700">
            <a:solidFill>
              <a:srgbClr val="990011"/>
            </a:solidFill>
            <a:prstDash val="solid"/>
          </a:ln>
        </p:spPr>
      </p:sp>
      <p:sp>
        <p:nvSpPr>
          <p:cNvPr id="17" name="Text 15"/>
          <p:cNvSpPr txBox="1"/>
          <p:nvPr/>
        </p:nvSpPr>
        <p:spPr>
          <a:xfrm>
            <a:off x="6317851" y="1737360"/>
            <a:ext cx="762871" cy="82296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I</a:t>
            </a:r>
            <a:endParaRPr lang="en-US" sz="1800" dirty="0"/>
          </a:p>
        </p:txBody>
      </p:sp>
      <p:sp>
        <p:nvSpPr>
          <p:cNvPr id="18" name="Shape 16"/>
          <p:cNvSpPr/>
          <p:nvPr/>
        </p:nvSpPr>
        <p:spPr>
          <a:xfrm>
            <a:off x="7108154" y="1737360"/>
            <a:ext cx="999962" cy="822960"/>
          </a:xfrm>
          <a:prstGeom prst="rect">
            <a:avLst/>
          </a:prstGeom>
          <a:solidFill>
            <a:srgbClr val="1F5C4E"/>
          </a:solidFill>
          <a:ln w="12700">
            <a:solidFill>
              <a:srgbClr val="1F5C4E"/>
            </a:solidFill>
            <a:prstDash val="solid"/>
          </a:ln>
        </p:spPr>
      </p:sp>
      <p:sp>
        <p:nvSpPr>
          <p:cNvPr id="19" name="Text 17"/>
          <p:cNvSpPr txBox="1"/>
          <p:nvPr/>
        </p:nvSpPr>
        <p:spPr>
          <a:xfrm>
            <a:off x="7108154" y="1737360"/>
            <a:ext cx="999962" cy="82296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D</a:t>
            </a:r>
            <a:endParaRPr lang="en-US" sz="1800" dirty="0"/>
          </a:p>
        </p:txBody>
      </p:sp>
      <p:sp>
        <p:nvSpPr>
          <p:cNvPr id="20" name="Shape 18"/>
          <p:cNvSpPr/>
          <p:nvPr/>
        </p:nvSpPr>
        <p:spPr>
          <a:xfrm>
            <a:off x="8135547" y="1737360"/>
            <a:ext cx="130629" cy="822960"/>
          </a:xfrm>
          <a:prstGeom prst="rect">
            <a:avLst/>
          </a:prstGeom>
          <a:solidFill>
            <a:srgbClr val="D8D5CF"/>
          </a:solidFill>
          <a:ln w="12700">
            <a:solidFill>
              <a:srgbClr val="D8D5CF"/>
            </a:solidFill>
            <a:prstDash val="solid"/>
          </a:ln>
        </p:spPr>
      </p:sp>
      <p:sp>
        <p:nvSpPr>
          <p:cNvPr id="21" name="Shape 19"/>
          <p:cNvSpPr/>
          <p:nvPr/>
        </p:nvSpPr>
        <p:spPr>
          <a:xfrm>
            <a:off x="8293608" y="1737360"/>
            <a:ext cx="604810" cy="822960"/>
          </a:xfrm>
          <a:prstGeom prst="rect">
            <a:avLst/>
          </a:prstGeom>
          <a:solidFill>
            <a:srgbClr val="2C4A6E"/>
          </a:solidFill>
          <a:ln w="12700">
            <a:solidFill>
              <a:srgbClr val="2C4A6E"/>
            </a:solidFill>
            <a:prstDash val="solid"/>
          </a:ln>
        </p:spPr>
      </p:sp>
      <p:sp>
        <p:nvSpPr>
          <p:cNvPr id="22" name="Text 20"/>
          <p:cNvSpPr txBox="1"/>
          <p:nvPr/>
        </p:nvSpPr>
        <p:spPr>
          <a:xfrm>
            <a:off x="8293608" y="1737360"/>
            <a:ext cx="604810" cy="82296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E</a:t>
            </a:r>
            <a:endParaRPr lang="en-US" sz="1800" dirty="0"/>
          </a:p>
        </p:txBody>
      </p:sp>
      <p:sp>
        <p:nvSpPr>
          <p:cNvPr id="23" name="Shape 21"/>
          <p:cNvSpPr/>
          <p:nvPr/>
        </p:nvSpPr>
        <p:spPr>
          <a:xfrm>
            <a:off x="8925850" y="1737360"/>
            <a:ext cx="604810" cy="822960"/>
          </a:xfrm>
          <a:prstGeom prst="rect">
            <a:avLst/>
          </a:prstGeom>
          <a:solidFill>
            <a:srgbClr val="6B3F69"/>
          </a:solidFill>
          <a:ln w="12700">
            <a:solidFill>
              <a:srgbClr val="6B3F69"/>
            </a:solidFill>
            <a:prstDash val="solid"/>
          </a:ln>
        </p:spPr>
      </p:sp>
      <p:sp>
        <p:nvSpPr>
          <p:cNvPr id="24" name="Text 22"/>
          <p:cNvSpPr txBox="1"/>
          <p:nvPr/>
        </p:nvSpPr>
        <p:spPr>
          <a:xfrm>
            <a:off x="8925850" y="1737360"/>
            <a:ext cx="604810" cy="82296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R</a:t>
            </a:r>
            <a:endParaRPr lang="en-US" sz="1800" dirty="0"/>
          </a:p>
        </p:txBody>
      </p:sp>
      <p:sp>
        <p:nvSpPr>
          <p:cNvPr id="25" name="Shape 23"/>
          <p:cNvSpPr/>
          <p:nvPr/>
        </p:nvSpPr>
        <p:spPr>
          <a:xfrm>
            <a:off x="9558093" y="1737360"/>
            <a:ext cx="209659" cy="822960"/>
          </a:xfrm>
          <a:prstGeom prst="rect">
            <a:avLst/>
          </a:prstGeom>
          <a:solidFill>
            <a:srgbClr val="C9A24B"/>
          </a:solidFill>
          <a:ln w="12700">
            <a:solidFill>
              <a:srgbClr val="C9A24B"/>
            </a:solidFill>
            <a:prstDash val="solid"/>
          </a:ln>
        </p:spPr>
      </p:sp>
      <p:sp>
        <p:nvSpPr>
          <p:cNvPr id="26" name="Shape 24"/>
          <p:cNvSpPr/>
          <p:nvPr/>
        </p:nvSpPr>
        <p:spPr>
          <a:xfrm>
            <a:off x="9795183" y="1737360"/>
            <a:ext cx="604810" cy="822960"/>
          </a:xfrm>
          <a:prstGeom prst="rect">
            <a:avLst/>
          </a:prstGeom>
          <a:solidFill>
            <a:srgbClr val="8A8173"/>
          </a:solidFill>
          <a:ln w="12700">
            <a:solidFill>
              <a:srgbClr val="8A8173"/>
            </a:solidFill>
            <a:prstDash val="solid"/>
          </a:ln>
        </p:spPr>
      </p:sp>
      <p:sp>
        <p:nvSpPr>
          <p:cNvPr id="27" name="Text 25"/>
          <p:cNvSpPr txBox="1"/>
          <p:nvPr/>
        </p:nvSpPr>
        <p:spPr>
          <a:xfrm>
            <a:off x="9795183" y="1737360"/>
            <a:ext cx="604810" cy="82296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We do</a:t>
            </a:r>
            <a:endParaRPr lang="en-US" sz="1100" dirty="0"/>
          </a:p>
        </p:txBody>
      </p:sp>
      <p:sp>
        <p:nvSpPr>
          <p:cNvPr id="28" name="Shape 26"/>
          <p:cNvSpPr/>
          <p:nvPr/>
        </p:nvSpPr>
        <p:spPr>
          <a:xfrm>
            <a:off x="10427426" y="1737360"/>
            <a:ext cx="920931" cy="822960"/>
          </a:xfrm>
          <a:prstGeom prst="rect">
            <a:avLst/>
          </a:prstGeom>
          <a:solidFill>
            <a:srgbClr val="990011"/>
          </a:solidFill>
          <a:ln w="12700">
            <a:solidFill>
              <a:srgbClr val="990011"/>
            </a:solidFill>
            <a:prstDash val="solid"/>
          </a:ln>
        </p:spPr>
      </p:sp>
      <p:sp>
        <p:nvSpPr>
          <p:cNvPr id="29" name="Text 27"/>
          <p:cNvSpPr txBox="1"/>
          <p:nvPr/>
        </p:nvSpPr>
        <p:spPr>
          <a:xfrm>
            <a:off x="10427426" y="1737360"/>
            <a:ext cx="920931" cy="82296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Alone</a:t>
            </a:r>
            <a:endParaRPr lang="en-US" sz="1100" dirty="0"/>
          </a:p>
        </p:txBody>
      </p:sp>
      <p:sp>
        <p:nvSpPr>
          <p:cNvPr id="30" name="Shape 28"/>
          <p:cNvSpPr/>
          <p:nvPr/>
        </p:nvSpPr>
        <p:spPr>
          <a:xfrm>
            <a:off x="11375789" y="1737360"/>
            <a:ext cx="209659" cy="822960"/>
          </a:xfrm>
          <a:prstGeom prst="rect">
            <a:avLst/>
          </a:prstGeom>
          <a:solidFill>
            <a:srgbClr val="9A9A9A"/>
          </a:solidFill>
          <a:ln w="12700">
            <a:solidFill>
              <a:srgbClr val="9A9A9A"/>
            </a:solidFill>
            <a:prstDash val="solid"/>
          </a:ln>
        </p:spPr>
      </p:sp>
      <p:sp>
        <p:nvSpPr>
          <p:cNvPr id="31" name="Text 29"/>
          <p:cNvSpPr txBox="1"/>
          <p:nvPr/>
        </p:nvSpPr>
        <p:spPr>
          <a:xfrm>
            <a:off x="548640" y="2606040"/>
            <a:ext cx="914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0 min</a:t>
            </a:r>
            <a:endParaRPr lang="en-US" sz="1100" dirty="0"/>
          </a:p>
        </p:txBody>
      </p:sp>
      <p:sp>
        <p:nvSpPr>
          <p:cNvPr id="32" name="Text 30"/>
          <p:cNvSpPr txBox="1"/>
          <p:nvPr/>
        </p:nvSpPr>
        <p:spPr>
          <a:xfrm>
            <a:off x="10698480" y="2606040"/>
            <a:ext cx="9144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140 min</a:t>
            </a:r>
            <a:endParaRPr lang="en-US" sz="1100" dirty="0"/>
          </a:p>
        </p:txBody>
      </p:sp>
      <p:sp>
        <p:nvSpPr>
          <p:cNvPr id="33" name="Shape 31"/>
          <p:cNvSpPr/>
          <p:nvPr/>
        </p:nvSpPr>
        <p:spPr>
          <a:xfrm>
            <a:off x="548640" y="3200400"/>
            <a:ext cx="3474720" cy="2926080"/>
          </a:xfrm>
          <a:prstGeom prst="roundRect">
            <a:avLst>
              <a:gd name="adj" fmla="val 2500"/>
            </a:avLst>
          </a:prstGeom>
          <a:solidFill>
            <a:srgbClr val="FFFFFF"/>
          </a:solidFill>
          <a:ln w="9525">
            <a:solidFill>
              <a:srgbClr val="FFFFFF"/>
            </a:solidFill>
            <a:prstDash val="solid"/>
          </a:ln>
        </p:spPr>
      </p:sp>
      <p:sp>
        <p:nvSpPr>
          <p:cNvPr id="34" name="Shape 32"/>
          <p:cNvSpPr/>
          <p:nvPr/>
        </p:nvSpPr>
        <p:spPr>
          <a:xfrm>
            <a:off x="822960" y="3429000"/>
            <a:ext cx="1463040" cy="457200"/>
          </a:xfrm>
          <a:prstGeom prst="roundRect">
            <a:avLst>
              <a:gd name="adj" fmla="val 50000"/>
            </a:avLst>
          </a:prstGeom>
          <a:solidFill>
            <a:srgbClr val="C9A24B"/>
          </a:solidFill>
          <a:ln w="12700">
            <a:solidFill>
              <a:srgbClr val="C9A24B"/>
            </a:solidFill>
            <a:prstDash val="solid"/>
          </a:ln>
        </p:spPr>
      </p:sp>
      <p:sp>
        <p:nvSpPr>
          <p:cNvPr id="35" name="Text 33"/>
          <p:cNvSpPr txBox="1"/>
          <p:nvPr/>
        </p:nvSpPr>
        <p:spPr>
          <a:xfrm>
            <a:off x="822960" y="3429000"/>
            <a:ext cx="1463040" cy="457200"/>
          </a:xfrm>
          <a:prstGeom prst="rect">
            <a:avLst/>
          </a:prstGeom>
          <a:noFill/>
          <a:ln/>
        </p:spPr>
        <p:txBody>
          <a:bodyPr wrap="square" lIns="0" tIns="0" rIns="0" bIns="0" rtlCol="0" anchor="ctr"/>
          <a:lstStyle/>
          <a:p>
            <a:pPr algn="ctr" indent="0" marL="0">
              <a:buNone/>
            </a:pPr>
            <a:r>
              <a:rPr lang="en-US" sz="1400" b="1" dirty="0">
                <a:solidFill>
                  <a:srgbClr val="2B2B2B"/>
                </a:solidFill>
                <a:latin typeface="Calibri" pitchFamily="34" charset="0"/>
                <a:ea typeface="Calibri" pitchFamily="34" charset="-122"/>
                <a:cs typeface="Calibri" pitchFamily="34" charset="-120"/>
              </a:rPr>
              <a:t>PART 1</a:t>
            </a:r>
            <a:endParaRPr lang="en-US" sz="1400" dirty="0"/>
          </a:p>
        </p:txBody>
      </p:sp>
      <p:sp>
        <p:nvSpPr>
          <p:cNvPr id="36" name="Text 34"/>
          <p:cNvSpPr txBox="1"/>
          <p:nvPr/>
        </p:nvSpPr>
        <p:spPr>
          <a:xfrm>
            <a:off x="822960" y="4069080"/>
            <a:ext cx="2926080" cy="457200"/>
          </a:xfrm>
          <a:prstGeom prst="rect">
            <a:avLst/>
          </a:prstGeom>
          <a:noFill/>
          <a:ln/>
        </p:spPr>
        <p:txBody>
          <a:bodyPr wrap="square" lIns="0" tIns="0" rIns="0" bIns="0" rtlCol="0" anchor="t"/>
          <a:lstStyle/>
          <a:p>
            <a:pPr indent="0" marL="0">
              <a:buNone/>
            </a:pPr>
            <a:r>
              <a:rPr lang="en-US" sz="2000" b="1" dirty="0">
                <a:solidFill>
                  <a:srgbClr val="222222"/>
                </a:solidFill>
                <a:latin typeface="Cambria" pitchFamily="34" charset="0"/>
                <a:ea typeface="Cambria" pitchFamily="34" charset="-122"/>
                <a:cs typeface="Cambria" pitchFamily="34" charset="-120"/>
              </a:rPr>
              <a:t>Learn the costume</a:t>
            </a:r>
            <a:endParaRPr lang="en-US" sz="2000" dirty="0"/>
          </a:p>
        </p:txBody>
      </p:sp>
      <p:sp>
        <p:nvSpPr>
          <p:cNvPr id="37" name="Text 35"/>
          <p:cNvSpPr txBox="1"/>
          <p:nvPr/>
        </p:nvSpPr>
        <p:spPr>
          <a:xfrm>
            <a:off x="822960" y="4617720"/>
            <a:ext cx="2926080" cy="1280160"/>
          </a:xfrm>
          <a:prstGeom prst="rect">
            <a:avLst/>
          </a:prstGeom>
          <a:noFill/>
          <a:ln/>
        </p:spPr>
        <p:txBody>
          <a:bodyPr wrap="square" lIns="0" tIns="0" rIns="0" bIns="0" rtlCol="0" anchor="t"/>
          <a:lstStyle/>
          <a:p>
            <a:pPr indent="0" marL="0">
              <a:buNone/>
            </a:pPr>
            <a:r>
              <a:rPr lang="en-US" sz="1500" dirty="0">
                <a:solidFill>
                  <a:srgbClr val="5A5A5A"/>
                </a:solidFill>
                <a:latin typeface="Calibri" pitchFamily="34" charset="0"/>
                <a:ea typeface="Calibri" pitchFamily="34" charset="-122"/>
                <a:cs typeface="Calibri" pitchFamily="34" charset="-120"/>
              </a:rPr>
              <a:t>Concepts, materials, details and the characters, with DNA examples.</a:t>
            </a:r>
            <a:endParaRPr lang="en-US" sz="1500" dirty="0"/>
          </a:p>
        </p:txBody>
      </p:sp>
      <p:sp>
        <p:nvSpPr>
          <p:cNvPr id="38" name="Shape 36"/>
          <p:cNvSpPr/>
          <p:nvPr/>
        </p:nvSpPr>
        <p:spPr>
          <a:xfrm>
            <a:off x="4297680" y="3200400"/>
            <a:ext cx="3474720" cy="2926080"/>
          </a:xfrm>
          <a:prstGeom prst="roundRect">
            <a:avLst>
              <a:gd name="adj" fmla="val 2500"/>
            </a:avLst>
          </a:prstGeom>
          <a:solidFill>
            <a:srgbClr val="FFFFFF"/>
          </a:solidFill>
          <a:ln w="9525">
            <a:solidFill>
              <a:srgbClr val="FFFFFF"/>
            </a:solidFill>
            <a:prstDash val="solid"/>
          </a:ln>
        </p:spPr>
      </p:sp>
      <p:sp>
        <p:nvSpPr>
          <p:cNvPr id="39" name="Shape 37"/>
          <p:cNvSpPr/>
          <p:nvPr/>
        </p:nvSpPr>
        <p:spPr>
          <a:xfrm>
            <a:off x="4572000" y="3429000"/>
            <a:ext cx="1463040" cy="457200"/>
          </a:xfrm>
          <a:prstGeom prst="roundRect">
            <a:avLst>
              <a:gd name="adj" fmla="val 50000"/>
            </a:avLst>
          </a:prstGeom>
          <a:solidFill>
            <a:srgbClr val="C43B3B"/>
          </a:solidFill>
          <a:ln w="12700">
            <a:solidFill>
              <a:srgbClr val="C43B3B"/>
            </a:solidFill>
            <a:prstDash val="solid"/>
          </a:ln>
        </p:spPr>
      </p:sp>
      <p:sp>
        <p:nvSpPr>
          <p:cNvPr id="40" name="Text 38"/>
          <p:cNvSpPr txBox="1"/>
          <p:nvPr/>
        </p:nvSpPr>
        <p:spPr>
          <a:xfrm>
            <a:off x="4572000" y="3429000"/>
            <a:ext cx="1463040" cy="4572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PART 2</a:t>
            </a:r>
            <a:endParaRPr lang="en-US" sz="1400" dirty="0"/>
          </a:p>
        </p:txBody>
      </p:sp>
      <p:sp>
        <p:nvSpPr>
          <p:cNvPr id="41" name="Text 39"/>
          <p:cNvSpPr txBox="1"/>
          <p:nvPr/>
        </p:nvSpPr>
        <p:spPr>
          <a:xfrm>
            <a:off x="4572000" y="4069080"/>
            <a:ext cx="2926080" cy="457200"/>
          </a:xfrm>
          <a:prstGeom prst="rect">
            <a:avLst/>
          </a:prstGeom>
          <a:noFill/>
          <a:ln/>
        </p:spPr>
        <p:txBody>
          <a:bodyPr wrap="square" lIns="0" tIns="0" rIns="0" bIns="0" rtlCol="0" anchor="t"/>
          <a:lstStyle/>
          <a:p>
            <a:pPr indent="0" marL="0">
              <a:buNone/>
            </a:pPr>
            <a:r>
              <a:rPr lang="en-US" sz="2000" b="1" dirty="0">
                <a:solidFill>
                  <a:srgbClr val="222222"/>
                </a:solidFill>
                <a:latin typeface="Cambria" pitchFamily="34" charset="0"/>
                <a:ea typeface="Cambria" pitchFamily="34" charset="-122"/>
                <a:cs typeface="Cambria" pitchFamily="34" charset="-120"/>
              </a:rPr>
              <a:t>Design it</a:t>
            </a:r>
            <a:endParaRPr lang="en-US" sz="2000" dirty="0"/>
          </a:p>
        </p:txBody>
      </p:sp>
      <p:sp>
        <p:nvSpPr>
          <p:cNvPr id="42" name="Text 40"/>
          <p:cNvSpPr txBox="1"/>
          <p:nvPr/>
        </p:nvSpPr>
        <p:spPr>
          <a:xfrm>
            <a:off x="4572000" y="4617720"/>
            <a:ext cx="2926080" cy="1280160"/>
          </a:xfrm>
          <a:prstGeom prst="rect">
            <a:avLst/>
          </a:prstGeom>
          <a:noFill/>
          <a:ln/>
        </p:spPr>
        <p:txBody>
          <a:bodyPr wrap="square" lIns="0" tIns="0" rIns="0" bIns="0" rtlCol="0" anchor="t"/>
          <a:lstStyle/>
          <a:p>
            <a:pPr indent="0" marL="0">
              <a:buNone/>
            </a:pPr>
            <a:r>
              <a:rPr lang="en-US" sz="1500" dirty="0">
                <a:solidFill>
                  <a:srgbClr val="5A5A5A"/>
                </a:solidFill>
                <a:latin typeface="Calibri" pitchFamily="34" charset="0"/>
                <a:ea typeface="Calibri" pitchFamily="34" charset="-122"/>
                <a:cs typeface="Calibri" pitchFamily="34" charset="-120"/>
              </a:rPr>
              <a:t>Costume four characters at their moment in pages 54–55.</a:t>
            </a:r>
            <a:endParaRPr lang="en-US" sz="1500" dirty="0"/>
          </a:p>
        </p:txBody>
      </p:sp>
      <p:sp>
        <p:nvSpPr>
          <p:cNvPr id="43" name="Shape 41"/>
          <p:cNvSpPr/>
          <p:nvPr/>
        </p:nvSpPr>
        <p:spPr>
          <a:xfrm>
            <a:off x="8046720" y="3200400"/>
            <a:ext cx="3474720" cy="2926080"/>
          </a:xfrm>
          <a:prstGeom prst="roundRect">
            <a:avLst>
              <a:gd name="adj" fmla="val 2500"/>
            </a:avLst>
          </a:prstGeom>
          <a:solidFill>
            <a:srgbClr val="FFFFFF"/>
          </a:solidFill>
          <a:ln w="9525">
            <a:solidFill>
              <a:srgbClr val="FFFFFF"/>
            </a:solidFill>
            <a:prstDash val="solid"/>
          </a:ln>
        </p:spPr>
      </p:sp>
      <p:sp>
        <p:nvSpPr>
          <p:cNvPr id="44" name="Shape 42"/>
          <p:cNvSpPr/>
          <p:nvPr/>
        </p:nvSpPr>
        <p:spPr>
          <a:xfrm>
            <a:off x="8321040" y="3429000"/>
            <a:ext cx="1463040" cy="457200"/>
          </a:xfrm>
          <a:prstGeom prst="roundRect">
            <a:avLst>
              <a:gd name="adj" fmla="val 50000"/>
            </a:avLst>
          </a:prstGeom>
          <a:solidFill>
            <a:srgbClr val="990011"/>
          </a:solidFill>
          <a:ln w="12700">
            <a:solidFill>
              <a:srgbClr val="990011"/>
            </a:solidFill>
            <a:prstDash val="solid"/>
          </a:ln>
        </p:spPr>
      </p:sp>
      <p:sp>
        <p:nvSpPr>
          <p:cNvPr id="45" name="Text 43"/>
          <p:cNvSpPr txBox="1"/>
          <p:nvPr/>
        </p:nvSpPr>
        <p:spPr>
          <a:xfrm>
            <a:off x="8321040" y="3429000"/>
            <a:ext cx="1463040" cy="4572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PART 3</a:t>
            </a:r>
            <a:endParaRPr lang="en-US" sz="1400" dirty="0"/>
          </a:p>
        </p:txBody>
      </p:sp>
      <p:sp>
        <p:nvSpPr>
          <p:cNvPr id="46" name="Text 44"/>
          <p:cNvSpPr txBox="1"/>
          <p:nvPr/>
        </p:nvSpPr>
        <p:spPr>
          <a:xfrm>
            <a:off x="8321040" y="4069080"/>
            <a:ext cx="2926080" cy="457200"/>
          </a:xfrm>
          <a:prstGeom prst="rect">
            <a:avLst/>
          </a:prstGeom>
          <a:noFill/>
          <a:ln/>
        </p:spPr>
        <p:txBody>
          <a:bodyPr wrap="square" lIns="0" tIns="0" rIns="0" bIns="0" rtlCol="0" anchor="t"/>
          <a:lstStyle/>
          <a:p>
            <a:pPr indent="0" marL="0">
              <a:buNone/>
            </a:pPr>
            <a:r>
              <a:rPr lang="en-US" sz="2000" b="1" dirty="0">
                <a:solidFill>
                  <a:srgbClr val="222222"/>
                </a:solidFill>
                <a:latin typeface="Cambria" pitchFamily="34" charset="0"/>
                <a:ea typeface="Cambria" pitchFamily="34" charset="-122"/>
                <a:cs typeface="Cambria" pitchFamily="34" charset="-120"/>
              </a:rPr>
              <a:t>Write it with CIDER</a:t>
            </a:r>
            <a:endParaRPr lang="en-US" sz="2000" dirty="0"/>
          </a:p>
        </p:txBody>
      </p:sp>
      <p:sp>
        <p:nvSpPr>
          <p:cNvPr id="47" name="Text 45"/>
          <p:cNvSpPr txBox="1"/>
          <p:nvPr/>
        </p:nvSpPr>
        <p:spPr>
          <a:xfrm>
            <a:off x="8321040" y="4617720"/>
            <a:ext cx="2926080" cy="1280160"/>
          </a:xfrm>
          <a:prstGeom prst="rect">
            <a:avLst/>
          </a:prstGeom>
          <a:noFill/>
          <a:ln/>
        </p:spPr>
        <p:txBody>
          <a:bodyPr wrap="square" lIns="0" tIns="0" rIns="0" bIns="0" rtlCol="0" anchor="t"/>
          <a:lstStyle/>
          <a:p>
            <a:pPr indent="0" marL="0">
              <a:buNone/>
            </a:pPr>
            <a:r>
              <a:rPr lang="en-US" sz="1500" dirty="0">
                <a:solidFill>
                  <a:srgbClr val="5A5A5A"/>
                </a:solidFill>
                <a:latin typeface="Calibri" pitchFamily="34" charset="0"/>
                <a:ea typeface="Calibri" pitchFamily="34" charset="-122"/>
                <a:cs typeface="Calibri" pitchFamily="34" charset="-120"/>
              </a:rPr>
              <a:t>One letter at a time: I do, we do, you do, then a quick check.</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PART 1 — COSTUME IN DNA</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Costume Shows One Group, and Every Individual</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Why Costume</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3D3D3D"/>
          </a:solidFill>
          <a:ln w="19050">
            <a:solidFill>
              <a:srgbClr val="C9A24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 DO  ·  3 MIN</a:t>
            </a:r>
            <a:endParaRPr lang="en-US" sz="1400" dirty="0"/>
          </a:p>
        </p:txBody>
      </p:sp>
      <p:sp>
        <p:nvSpPr>
          <p:cNvPr id="8" name="Shape 6"/>
          <p:cNvSpPr/>
          <p:nvPr/>
        </p:nvSpPr>
        <p:spPr>
          <a:xfrm>
            <a:off x="548640" y="1691640"/>
            <a:ext cx="5394960" cy="4480560"/>
          </a:xfrm>
          <a:prstGeom prst="roundRect">
            <a:avLst>
              <a:gd name="adj" fmla="val 1633"/>
            </a:avLst>
          </a:prstGeom>
          <a:solidFill>
            <a:srgbClr val="3D3D3D"/>
          </a:solidFill>
          <a:ln w="9525">
            <a:solidFill>
              <a:srgbClr val="3D3D3D"/>
            </a:solidFill>
            <a:prstDash val="solid"/>
          </a:ln>
        </p:spPr>
      </p:sp>
      <p:sp>
        <p:nvSpPr>
          <p:cNvPr id="9" name="Text 7"/>
          <p:cNvSpPr txBox="1"/>
          <p:nvPr/>
        </p:nvSpPr>
        <p:spPr>
          <a:xfrm>
            <a:off x="868680" y="1920240"/>
            <a:ext cx="4846320" cy="320040"/>
          </a:xfrm>
          <a:prstGeom prst="rect">
            <a:avLst/>
          </a:prstGeom>
          <a:noFill/>
          <a:ln/>
        </p:spPr>
        <p:txBody>
          <a:bodyPr wrap="square" lIns="0" tIns="0" rIns="0" bIns="0" rtlCol="0" anchor="t"/>
          <a:lstStyle/>
          <a:p>
            <a:pPr indent="0" marL="0">
              <a:buNone/>
            </a:pPr>
            <a:r>
              <a:rPr lang="en-US" sz="1300" b="1" spc="100" kern="0" dirty="0">
                <a:solidFill>
                  <a:srgbClr val="C9A24B"/>
                </a:solidFill>
                <a:latin typeface="Calibri" pitchFamily="34" charset="0"/>
                <a:ea typeface="Calibri" pitchFamily="34" charset="-122"/>
                <a:cs typeface="Calibri" pitchFamily="34" charset="-120"/>
              </a:rPr>
              <a:t>THE ORIGINAL 2008 PRODUCTION</a:t>
            </a:r>
            <a:endParaRPr lang="en-US" sz="1300" dirty="0"/>
          </a:p>
        </p:txBody>
      </p:sp>
      <p:sp>
        <p:nvSpPr>
          <p:cNvPr id="10" name="Text 8"/>
          <p:cNvSpPr txBox="1"/>
          <p:nvPr/>
        </p:nvSpPr>
        <p:spPr>
          <a:xfrm>
            <a:off x="868680" y="2377440"/>
            <a:ext cx="4846320" cy="3657600"/>
          </a:xfrm>
          <a:prstGeom prst="rect">
            <a:avLst/>
          </a:prstGeom>
          <a:noFill/>
          <a:ln/>
        </p:spPr>
        <p:txBody>
          <a:bodyPr wrap="square" lIns="0" tIns="0" rIns="0" bIns="0" rtlCol="0" anchor="t"/>
          <a:lstStyle/>
          <a:p>
            <a:pPr marL="342900" indent="-342900">
              <a:spcAft>
                <a:spcPts val="1200"/>
              </a:spcAft>
              <a:buSzPct val="100000"/>
              <a:buChar char="•"/>
            </a:pPr>
            <a:r>
              <a:rPr lang="en-US" sz="1700" dirty="0">
                <a:solidFill>
                  <a:srgbClr val="F4F3F1"/>
                </a:solidFill>
                <a:latin typeface="Calibri" pitchFamily="34" charset="0"/>
                <a:ea typeface="Calibri" pitchFamily="34" charset="-122"/>
                <a:cs typeface="Calibri" pitchFamily="34" charset="-120"/>
              </a:rPr>
              <a:t>Simon Daw dressed the cast in a uniform, in different states.</a:t>
            </a:r>
            <a:endParaRPr lang="en-US" sz="1700" dirty="0"/>
          </a:p>
          <a:p>
            <a:pPr marL="342900" indent="-342900">
              <a:spcAft>
                <a:spcPts val="1200"/>
              </a:spcAft>
              <a:buSzPct val="100000"/>
              <a:buChar char="•"/>
            </a:pPr>
            <a:r>
              <a:rPr lang="en-US" sz="1700" dirty="0">
                <a:solidFill>
                  <a:srgbClr val="F4F3F1"/>
                </a:solidFill>
                <a:latin typeface="Calibri" pitchFamily="34" charset="0"/>
                <a:ea typeface="Calibri" pitchFamily="34" charset="-122"/>
                <a:cs typeface="Calibri" pitchFamily="34" charset="-120"/>
              </a:rPr>
              <a:t>A palette of grey, blue and white made them look like one gang.</a:t>
            </a:r>
            <a:endParaRPr lang="en-US" sz="1700" dirty="0"/>
          </a:p>
          <a:p>
            <a:pPr marL="342900" indent="-342900">
              <a:spcAft>
                <a:spcPts val="1200"/>
              </a:spcAft>
              <a:buSzPct val="100000"/>
              <a:buChar char="•"/>
            </a:pPr>
            <a:r>
              <a:rPr lang="en-US" sz="1700" dirty="0">
                <a:solidFill>
                  <a:srgbClr val="F4F3F1"/>
                </a:solidFill>
                <a:latin typeface="Calibri" pitchFamily="34" charset="0"/>
                <a:ea typeface="Calibri" pitchFamily="34" charset="-122"/>
                <a:cs typeface="Calibri" pitchFamily="34" charset="-120"/>
              </a:rPr>
              <a:t>Small differences in how clean, worn or fitted each costume was showed status and state of mind.</a:t>
            </a:r>
            <a:endParaRPr lang="en-US" sz="1700" dirty="0"/>
          </a:p>
        </p:txBody>
      </p:sp>
      <p:sp>
        <p:nvSpPr>
          <p:cNvPr id="11" name="Text 9"/>
          <p:cNvSpPr txBox="1"/>
          <p:nvPr/>
        </p:nvSpPr>
        <p:spPr>
          <a:xfrm>
            <a:off x="6309360" y="1737360"/>
            <a:ext cx="5303520" cy="457200"/>
          </a:xfrm>
          <a:prstGeom prst="rect">
            <a:avLst/>
          </a:prstGeom>
          <a:noFill/>
          <a:ln/>
        </p:spPr>
        <p:txBody>
          <a:bodyPr wrap="square" lIns="0" tIns="0" rIns="0" bIns="0" rtlCol="0" anchor="t"/>
          <a:lstStyle/>
          <a:p>
            <a:pPr indent="0" marL="0">
              <a:buNone/>
            </a:pPr>
            <a:r>
              <a:rPr lang="en-US" sz="2200" b="1" dirty="0">
                <a:solidFill>
                  <a:srgbClr val="FFFFFF"/>
                </a:solidFill>
                <a:latin typeface="Cambria" pitchFamily="34" charset="0"/>
                <a:ea typeface="Cambria" pitchFamily="34" charset="-122"/>
                <a:cs typeface="Cambria" pitchFamily="34" charset="-120"/>
              </a:rPr>
              <a:t>So costume has to…</a:t>
            </a:r>
            <a:endParaRPr lang="en-US" sz="2200" dirty="0"/>
          </a:p>
        </p:txBody>
      </p:sp>
      <p:sp>
        <p:nvSpPr>
          <p:cNvPr id="12" name="Shape 10"/>
          <p:cNvSpPr/>
          <p:nvPr/>
        </p:nvSpPr>
        <p:spPr>
          <a:xfrm>
            <a:off x="6309360" y="2377440"/>
            <a:ext cx="5303520" cy="1097280"/>
          </a:xfrm>
          <a:prstGeom prst="roundRect">
            <a:avLst>
              <a:gd name="adj" fmla="val 6667"/>
            </a:avLst>
          </a:prstGeom>
          <a:solidFill>
            <a:srgbClr val="3D3D3D"/>
          </a:solidFill>
          <a:ln w="19050">
            <a:solidFill>
              <a:srgbClr val="C9A24B"/>
            </a:solidFill>
            <a:prstDash val="solid"/>
          </a:ln>
        </p:spPr>
      </p:sp>
      <p:sp>
        <p:nvSpPr>
          <p:cNvPr id="13" name="Text 11"/>
          <p:cNvSpPr txBox="1"/>
          <p:nvPr/>
        </p:nvSpPr>
        <p:spPr>
          <a:xfrm>
            <a:off x="6583680" y="2514600"/>
            <a:ext cx="4846320" cy="457200"/>
          </a:xfrm>
          <a:prstGeom prst="rect">
            <a:avLst/>
          </a:prstGeom>
          <a:noFill/>
          <a:ln/>
        </p:spPr>
        <p:txBody>
          <a:bodyPr wrap="square" lIns="0" tIns="0" rIns="0" bIns="0" rtlCol="0" anchor="t"/>
          <a:lstStyle/>
          <a:p>
            <a:pPr indent="0" marL="0">
              <a:buNone/>
            </a:pPr>
            <a:r>
              <a:rPr lang="en-US" sz="1900" b="1" dirty="0">
                <a:solidFill>
                  <a:srgbClr val="C9A24B"/>
                </a:solidFill>
                <a:latin typeface="Cambria" pitchFamily="34" charset="0"/>
                <a:ea typeface="Cambria" pitchFamily="34" charset="-122"/>
                <a:cs typeface="Cambria" pitchFamily="34" charset="-120"/>
              </a:rPr>
              <a:t>Show WHO they are</a:t>
            </a:r>
            <a:endParaRPr lang="en-US" sz="1900" dirty="0"/>
          </a:p>
        </p:txBody>
      </p:sp>
      <p:sp>
        <p:nvSpPr>
          <p:cNvPr id="14" name="Text 12"/>
          <p:cNvSpPr txBox="1"/>
          <p:nvPr/>
        </p:nvSpPr>
        <p:spPr>
          <a:xfrm>
            <a:off x="6583680" y="2971800"/>
            <a:ext cx="4846320" cy="411480"/>
          </a:xfrm>
          <a:prstGeom prst="rect">
            <a:avLst/>
          </a:prstGeom>
          <a:noFill/>
          <a:ln/>
        </p:spPr>
        <p:txBody>
          <a:bodyPr wrap="square" lIns="0" tIns="0" rIns="0" bIns="0" rtlCol="0" anchor="t"/>
          <a:lstStyle/>
          <a:p>
            <a:pPr indent="0" marL="0">
              <a:buNone/>
            </a:pPr>
            <a:r>
              <a:rPr lang="en-US" sz="1600" dirty="0">
                <a:solidFill>
                  <a:srgbClr val="D8D5CF"/>
                </a:solidFill>
                <a:latin typeface="Calibri" pitchFamily="34" charset="0"/>
                <a:ea typeface="Calibri" pitchFamily="34" charset="-122"/>
                <a:cs typeface="Calibri" pitchFamily="34" charset="-120"/>
              </a:rPr>
              <a:t>one group, different personalities</a:t>
            </a:r>
            <a:endParaRPr lang="en-US" sz="1600" dirty="0"/>
          </a:p>
        </p:txBody>
      </p:sp>
      <p:sp>
        <p:nvSpPr>
          <p:cNvPr id="15" name="Shape 13"/>
          <p:cNvSpPr/>
          <p:nvPr/>
        </p:nvSpPr>
        <p:spPr>
          <a:xfrm>
            <a:off x="6309360" y="3657600"/>
            <a:ext cx="5303520" cy="1097280"/>
          </a:xfrm>
          <a:prstGeom prst="roundRect">
            <a:avLst>
              <a:gd name="adj" fmla="val 6667"/>
            </a:avLst>
          </a:prstGeom>
          <a:solidFill>
            <a:srgbClr val="3D3D3D"/>
          </a:solidFill>
          <a:ln w="19050">
            <a:solidFill>
              <a:srgbClr val="C9A24B"/>
            </a:solidFill>
            <a:prstDash val="solid"/>
          </a:ln>
        </p:spPr>
      </p:sp>
      <p:sp>
        <p:nvSpPr>
          <p:cNvPr id="16" name="Text 14"/>
          <p:cNvSpPr txBox="1"/>
          <p:nvPr/>
        </p:nvSpPr>
        <p:spPr>
          <a:xfrm>
            <a:off x="6583680" y="3794760"/>
            <a:ext cx="4846320" cy="457200"/>
          </a:xfrm>
          <a:prstGeom prst="rect">
            <a:avLst/>
          </a:prstGeom>
          <a:noFill/>
          <a:ln/>
        </p:spPr>
        <p:txBody>
          <a:bodyPr wrap="square" lIns="0" tIns="0" rIns="0" bIns="0" rtlCol="0" anchor="t"/>
          <a:lstStyle/>
          <a:p>
            <a:pPr indent="0" marL="0">
              <a:buNone/>
            </a:pPr>
            <a:r>
              <a:rPr lang="en-US" sz="1900" b="1" dirty="0">
                <a:solidFill>
                  <a:srgbClr val="C9A24B"/>
                </a:solidFill>
                <a:latin typeface="Cambria" pitchFamily="34" charset="0"/>
                <a:ea typeface="Cambria" pitchFamily="34" charset="-122"/>
                <a:cs typeface="Cambria" pitchFamily="34" charset="-120"/>
              </a:rPr>
              <a:t>Show HOW they feel</a:t>
            </a:r>
            <a:endParaRPr lang="en-US" sz="1900" dirty="0"/>
          </a:p>
        </p:txBody>
      </p:sp>
      <p:sp>
        <p:nvSpPr>
          <p:cNvPr id="17" name="Text 15"/>
          <p:cNvSpPr txBox="1"/>
          <p:nvPr/>
        </p:nvSpPr>
        <p:spPr>
          <a:xfrm>
            <a:off x="6583680" y="4251960"/>
            <a:ext cx="4846320" cy="411480"/>
          </a:xfrm>
          <a:prstGeom prst="rect">
            <a:avLst/>
          </a:prstGeom>
          <a:noFill/>
          <a:ln/>
        </p:spPr>
        <p:txBody>
          <a:bodyPr wrap="square" lIns="0" tIns="0" rIns="0" bIns="0" rtlCol="0" anchor="t"/>
          <a:lstStyle/>
          <a:p>
            <a:pPr indent="0" marL="0">
              <a:buNone/>
            </a:pPr>
            <a:r>
              <a:rPr lang="en-US" sz="1600" dirty="0">
                <a:solidFill>
                  <a:srgbClr val="D8D5CF"/>
                </a:solidFill>
                <a:latin typeface="Calibri" pitchFamily="34" charset="0"/>
                <a:ea typeface="Calibri" pitchFamily="34" charset="-122"/>
                <a:cs typeface="Calibri" pitchFamily="34" charset="-120"/>
              </a:rPr>
              <a:t>control, anxiety, fear</a:t>
            </a:r>
            <a:endParaRPr lang="en-US" sz="1600" dirty="0"/>
          </a:p>
        </p:txBody>
      </p:sp>
      <p:sp>
        <p:nvSpPr>
          <p:cNvPr id="18" name="Shape 16"/>
          <p:cNvSpPr/>
          <p:nvPr/>
        </p:nvSpPr>
        <p:spPr>
          <a:xfrm>
            <a:off x="6309360" y="4937760"/>
            <a:ext cx="5303520" cy="1097280"/>
          </a:xfrm>
          <a:prstGeom prst="roundRect">
            <a:avLst>
              <a:gd name="adj" fmla="val 6667"/>
            </a:avLst>
          </a:prstGeom>
          <a:solidFill>
            <a:srgbClr val="3D3D3D"/>
          </a:solidFill>
          <a:ln w="19050">
            <a:solidFill>
              <a:srgbClr val="C9A24B"/>
            </a:solidFill>
            <a:prstDash val="solid"/>
          </a:ln>
        </p:spPr>
      </p:sp>
      <p:sp>
        <p:nvSpPr>
          <p:cNvPr id="19" name="Text 17"/>
          <p:cNvSpPr txBox="1"/>
          <p:nvPr/>
        </p:nvSpPr>
        <p:spPr>
          <a:xfrm>
            <a:off x="6583680" y="5074920"/>
            <a:ext cx="4846320" cy="457200"/>
          </a:xfrm>
          <a:prstGeom prst="rect">
            <a:avLst/>
          </a:prstGeom>
          <a:noFill/>
          <a:ln/>
        </p:spPr>
        <p:txBody>
          <a:bodyPr wrap="square" lIns="0" tIns="0" rIns="0" bIns="0" rtlCol="0" anchor="t"/>
          <a:lstStyle/>
          <a:p>
            <a:pPr indent="0" marL="0">
              <a:buNone/>
            </a:pPr>
            <a:r>
              <a:rPr lang="en-US" sz="1900" b="1" dirty="0">
                <a:solidFill>
                  <a:srgbClr val="C9A24B"/>
                </a:solidFill>
                <a:latin typeface="Cambria" pitchFamily="34" charset="0"/>
                <a:ea typeface="Cambria" pitchFamily="34" charset="-122"/>
                <a:cs typeface="Cambria" pitchFamily="34" charset="-120"/>
              </a:rPr>
              <a:t>Show HOW things change</a:t>
            </a:r>
            <a:endParaRPr lang="en-US" sz="1900" dirty="0"/>
          </a:p>
        </p:txBody>
      </p:sp>
      <p:sp>
        <p:nvSpPr>
          <p:cNvPr id="20" name="Text 18"/>
          <p:cNvSpPr txBox="1"/>
          <p:nvPr/>
        </p:nvSpPr>
        <p:spPr>
          <a:xfrm>
            <a:off x="6583680" y="5532120"/>
            <a:ext cx="4846320" cy="411480"/>
          </a:xfrm>
          <a:prstGeom prst="rect">
            <a:avLst/>
          </a:prstGeom>
          <a:noFill/>
          <a:ln/>
        </p:spPr>
        <p:txBody>
          <a:bodyPr wrap="square" lIns="0" tIns="0" rIns="0" bIns="0" rtlCol="0" anchor="t"/>
          <a:lstStyle/>
          <a:p>
            <a:pPr indent="0" marL="0">
              <a:buNone/>
            </a:pPr>
            <a:r>
              <a:rPr lang="en-US" sz="1600" dirty="0">
                <a:solidFill>
                  <a:srgbClr val="D8D5CF"/>
                </a:solidFill>
                <a:latin typeface="Calibri" pitchFamily="34" charset="0"/>
                <a:ea typeface="Calibri" pitchFamily="34" charset="-122"/>
                <a:cs typeface="Calibri" pitchFamily="34" charset="-120"/>
              </a:rPr>
              <a:t>guilt, time passing, decline</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4F3F1"/>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PART 1 — COSTUME CONCEPTS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Costume Concepts</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Concepts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 DO  ·  4 MIN</a:t>
            </a:r>
            <a:endParaRPr lang="en-US" sz="1400" dirty="0"/>
          </a:p>
        </p:txBody>
      </p:sp>
      <p:sp>
        <p:nvSpPr>
          <p:cNvPr id="8" name="Shape 6"/>
          <p:cNvSpPr/>
          <p:nvPr/>
        </p:nvSpPr>
        <p:spPr>
          <a:xfrm>
            <a:off x="548640" y="1645920"/>
            <a:ext cx="3566160" cy="2171700"/>
          </a:xfrm>
          <a:prstGeom prst="roundRect">
            <a:avLst>
              <a:gd name="adj" fmla="val 3368"/>
            </a:avLst>
          </a:prstGeom>
          <a:solidFill>
            <a:srgbClr val="FFFFFF"/>
          </a:solidFill>
          <a:ln w="9525">
            <a:solidFill>
              <a:srgbClr val="FFFFFF"/>
            </a:solidFill>
            <a:prstDash val="solid"/>
          </a:ln>
        </p:spPr>
      </p:sp>
      <p:sp>
        <p:nvSpPr>
          <p:cNvPr id="9" name="Text 7"/>
          <p:cNvSpPr txBox="1"/>
          <p:nvPr/>
        </p:nvSpPr>
        <p:spPr>
          <a:xfrm>
            <a:off x="777240" y="1783080"/>
            <a:ext cx="310896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Style</a:t>
            </a:r>
            <a:endParaRPr lang="en-US" sz="1900" dirty="0"/>
          </a:p>
        </p:txBody>
      </p:sp>
      <p:sp>
        <p:nvSpPr>
          <p:cNvPr id="10" name="Text 8"/>
          <p:cNvSpPr txBox="1"/>
          <p:nvPr/>
        </p:nvSpPr>
        <p:spPr>
          <a:xfrm>
            <a:off x="777240" y="2194560"/>
            <a:ext cx="310896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The overall concept or look of the design.</a:t>
            </a:r>
            <a:endParaRPr lang="en-US" sz="1450" dirty="0"/>
          </a:p>
        </p:txBody>
      </p:sp>
      <p:sp>
        <p:nvSpPr>
          <p:cNvPr id="11" name="Text 9"/>
          <p:cNvSpPr txBox="1"/>
          <p:nvPr/>
        </p:nvSpPr>
        <p:spPr>
          <a:xfrm>
            <a:off x="777240" y="3106674"/>
            <a:ext cx="310896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In DNA: </a:t>
            </a:r>
            <a:pPr indent="0" marL="0">
              <a:buNone/>
            </a:pPr>
            <a:r>
              <a:rPr lang="en-US" sz="1350" i="1" dirty="0">
                <a:solidFill>
                  <a:srgbClr val="5A5A5A"/>
                </a:solidFill>
                <a:latin typeface="Calibri" pitchFamily="34" charset="0"/>
                <a:ea typeface="Calibri" pitchFamily="34" charset="-122"/>
                <a:cs typeface="Calibri" pitchFamily="34" charset="-120"/>
              </a:rPr>
              <a:t>contemporary school uniform.</a:t>
            </a:r>
            <a:endParaRPr lang="en-US" sz="1350" dirty="0"/>
          </a:p>
        </p:txBody>
      </p:sp>
      <p:sp>
        <p:nvSpPr>
          <p:cNvPr id="12" name="Shape 10"/>
          <p:cNvSpPr/>
          <p:nvPr/>
        </p:nvSpPr>
        <p:spPr>
          <a:xfrm>
            <a:off x="4297680" y="1645920"/>
            <a:ext cx="3566160" cy="2171700"/>
          </a:xfrm>
          <a:prstGeom prst="roundRect">
            <a:avLst>
              <a:gd name="adj" fmla="val 3368"/>
            </a:avLst>
          </a:prstGeom>
          <a:solidFill>
            <a:srgbClr val="FFFFFF"/>
          </a:solidFill>
          <a:ln w="9525">
            <a:solidFill>
              <a:srgbClr val="FFFFFF"/>
            </a:solidFill>
            <a:prstDash val="solid"/>
          </a:ln>
        </p:spPr>
      </p:sp>
      <p:sp>
        <p:nvSpPr>
          <p:cNvPr id="13" name="Text 11"/>
          <p:cNvSpPr txBox="1"/>
          <p:nvPr/>
        </p:nvSpPr>
        <p:spPr>
          <a:xfrm>
            <a:off x="4526280" y="1783080"/>
            <a:ext cx="310896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Period</a:t>
            </a:r>
            <a:endParaRPr lang="en-US" sz="1900" dirty="0"/>
          </a:p>
        </p:txBody>
      </p:sp>
      <p:sp>
        <p:nvSpPr>
          <p:cNvPr id="14" name="Text 12"/>
          <p:cNvSpPr txBox="1"/>
          <p:nvPr/>
        </p:nvSpPr>
        <p:spPr>
          <a:xfrm>
            <a:off x="4526280" y="2194560"/>
            <a:ext cx="310896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The time the costumes represent.</a:t>
            </a:r>
            <a:endParaRPr lang="en-US" sz="1450" dirty="0"/>
          </a:p>
        </p:txBody>
      </p:sp>
      <p:sp>
        <p:nvSpPr>
          <p:cNvPr id="15" name="Text 13"/>
          <p:cNvSpPr txBox="1"/>
          <p:nvPr/>
        </p:nvSpPr>
        <p:spPr>
          <a:xfrm>
            <a:off x="4526280" y="3106674"/>
            <a:ext cx="310896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In DNA: </a:t>
            </a:r>
            <a:pPr indent="0" marL="0">
              <a:buNone/>
            </a:pPr>
            <a:r>
              <a:rPr lang="en-US" sz="1350" i="1" dirty="0">
                <a:solidFill>
                  <a:srgbClr val="5A5A5A"/>
                </a:solidFill>
                <a:latin typeface="Calibri" pitchFamily="34" charset="0"/>
                <a:ea typeface="Calibri" pitchFamily="34" charset="-122"/>
                <a:cs typeface="Calibri" pitchFamily="34" charset="-120"/>
              </a:rPr>
              <a:t>present-day Britain.</a:t>
            </a:r>
            <a:endParaRPr lang="en-US" sz="1350" dirty="0"/>
          </a:p>
        </p:txBody>
      </p:sp>
      <p:sp>
        <p:nvSpPr>
          <p:cNvPr id="16" name="Shape 14"/>
          <p:cNvSpPr/>
          <p:nvPr/>
        </p:nvSpPr>
        <p:spPr>
          <a:xfrm>
            <a:off x="8046720" y="1645920"/>
            <a:ext cx="3566160" cy="2171700"/>
          </a:xfrm>
          <a:prstGeom prst="roundRect">
            <a:avLst>
              <a:gd name="adj" fmla="val 3368"/>
            </a:avLst>
          </a:prstGeom>
          <a:solidFill>
            <a:srgbClr val="FFFFFF"/>
          </a:solidFill>
          <a:ln w="9525">
            <a:solidFill>
              <a:srgbClr val="FFFFFF"/>
            </a:solidFill>
            <a:prstDash val="solid"/>
          </a:ln>
        </p:spPr>
      </p:sp>
      <p:sp>
        <p:nvSpPr>
          <p:cNvPr id="17" name="Text 15"/>
          <p:cNvSpPr txBox="1"/>
          <p:nvPr/>
        </p:nvSpPr>
        <p:spPr>
          <a:xfrm>
            <a:off x="8275320" y="1783080"/>
            <a:ext cx="310896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Naturalistic</a:t>
            </a:r>
            <a:endParaRPr lang="en-US" sz="1900" dirty="0"/>
          </a:p>
        </p:txBody>
      </p:sp>
      <p:sp>
        <p:nvSpPr>
          <p:cNvPr id="18" name="Text 16"/>
          <p:cNvSpPr txBox="1"/>
          <p:nvPr/>
        </p:nvSpPr>
        <p:spPr>
          <a:xfrm>
            <a:off x="8275320" y="2194560"/>
            <a:ext cx="310896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Costume accurate to real life.</a:t>
            </a:r>
            <a:endParaRPr lang="en-US" sz="1450" dirty="0"/>
          </a:p>
        </p:txBody>
      </p:sp>
      <p:sp>
        <p:nvSpPr>
          <p:cNvPr id="19" name="Text 17"/>
          <p:cNvSpPr txBox="1"/>
          <p:nvPr/>
        </p:nvSpPr>
        <p:spPr>
          <a:xfrm>
            <a:off x="8275320" y="3106674"/>
            <a:ext cx="310896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In DNA: </a:t>
            </a:r>
            <a:pPr indent="0" marL="0">
              <a:buNone/>
            </a:pPr>
            <a:r>
              <a:rPr lang="en-US" sz="1350" i="1" dirty="0">
                <a:solidFill>
                  <a:srgbClr val="5A5A5A"/>
                </a:solidFill>
                <a:latin typeface="Calibri" pitchFamily="34" charset="0"/>
                <a:ea typeface="Calibri" pitchFamily="34" charset="-122"/>
                <a:cs typeface="Calibri" pitchFamily="34" charset="-120"/>
              </a:rPr>
              <a:t>real, everyday uniform pieces.</a:t>
            </a:r>
            <a:endParaRPr lang="en-US" sz="1350" dirty="0"/>
          </a:p>
        </p:txBody>
      </p:sp>
      <p:sp>
        <p:nvSpPr>
          <p:cNvPr id="20" name="Shape 18"/>
          <p:cNvSpPr/>
          <p:nvPr/>
        </p:nvSpPr>
        <p:spPr>
          <a:xfrm>
            <a:off x="548640" y="4000500"/>
            <a:ext cx="3566160" cy="2171700"/>
          </a:xfrm>
          <a:prstGeom prst="roundRect">
            <a:avLst>
              <a:gd name="adj" fmla="val 3368"/>
            </a:avLst>
          </a:prstGeom>
          <a:solidFill>
            <a:srgbClr val="FFFFFF"/>
          </a:solidFill>
          <a:ln w="9525">
            <a:solidFill>
              <a:srgbClr val="FFFFFF"/>
            </a:solidFill>
            <a:prstDash val="solid"/>
          </a:ln>
        </p:spPr>
      </p:sp>
      <p:sp>
        <p:nvSpPr>
          <p:cNvPr id="21" name="Text 19"/>
          <p:cNvSpPr txBox="1"/>
          <p:nvPr/>
        </p:nvSpPr>
        <p:spPr>
          <a:xfrm>
            <a:off x="777240" y="4137660"/>
            <a:ext cx="310896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Symbolic</a:t>
            </a:r>
            <a:endParaRPr lang="en-US" sz="1900" dirty="0"/>
          </a:p>
        </p:txBody>
      </p:sp>
      <p:sp>
        <p:nvSpPr>
          <p:cNvPr id="22" name="Text 20"/>
          <p:cNvSpPr txBox="1"/>
          <p:nvPr/>
        </p:nvSpPr>
        <p:spPr>
          <a:xfrm>
            <a:off x="777240" y="4549140"/>
            <a:ext cx="310896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An item or colour that signals meaning beyond realism.</a:t>
            </a:r>
            <a:endParaRPr lang="en-US" sz="1450" dirty="0"/>
          </a:p>
        </p:txBody>
      </p:sp>
      <p:sp>
        <p:nvSpPr>
          <p:cNvPr id="23" name="Text 21"/>
          <p:cNvSpPr txBox="1"/>
          <p:nvPr/>
        </p:nvSpPr>
        <p:spPr>
          <a:xfrm>
            <a:off x="777240" y="5461254"/>
            <a:ext cx="310896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In DNA: </a:t>
            </a:r>
            <a:pPr indent="0" marL="0">
              <a:buNone/>
            </a:pPr>
            <a:r>
              <a:rPr lang="en-US" sz="1350" i="1" dirty="0">
                <a:solidFill>
                  <a:srgbClr val="5A5A5A"/>
                </a:solidFill>
                <a:latin typeface="Calibri" pitchFamily="34" charset="0"/>
                <a:ea typeface="Calibri" pitchFamily="34" charset="-122"/>
                <a:cs typeface="Calibri" pitchFamily="34" charset="-120"/>
              </a:rPr>
              <a:t>a character edging into colder blue as guilt grows.</a:t>
            </a:r>
            <a:endParaRPr lang="en-US" sz="1350" dirty="0"/>
          </a:p>
        </p:txBody>
      </p:sp>
      <p:sp>
        <p:nvSpPr>
          <p:cNvPr id="24" name="Shape 22"/>
          <p:cNvSpPr/>
          <p:nvPr/>
        </p:nvSpPr>
        <p:spPr>
          <a:xfrm>
            <a:off x="4297680" y="4000500"/>
            <a:ext cx="3566160" cy="2171700"/>
          </a:xfrm>
          <a:prstGeom prst="roundRect">
            <a:avLst>
              <a:gd name="adj" fmla="val 3368"/>
            </a:avLst>
          </a:prstGeom>
          <a:solidFill>
            <a:srgbClr val="FFFFFF"/>
          </a:solidFill>
          <a:ln w="9525">
            <a:solidFill>
              <a:srgbClr val="FFFFFF"/>
            </a:solidFill>
            <a:prstDash val="solid"/>
          </a:ln>
        </p:spPr>
      </p:sp>
      <p:sp>
        <p:nvSpPr>
          <p:cNvPr id="25" name="Text 23"/>
          <p:cNvSpPr txBox="1"/>
          <p:nvPr/>
        </p:nvSpPr>
        <p:spPr>
          <a:xfrm>
            <a:off x="4526280" y="4137660"/>
            <a:ext cx="310896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Representational</a:t>
            </a:r>
            <a:endParaRPr lang="en-US" sz="1900" dirty="0"/>
          </a:p>
        </p:txBody>
      </p:sp>
      <p:sp>
        <p:nvSpPr>
          <p:cNvPr id="26" name="Text 24"/>
          <p:cNvSpPr txBox="1"/>
          <p:nvPr/>
        </p:nvSpPr>
        <p:spPr>
          <a:xfrm>
            <a:off x="4526280" y="4549140"/>
            <a:ext cx="310896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A single item that clearly indicates a character or role.</a:t>
            </a:r>
            <a:endParaRPr lang="en-US" sz="1450" dirty="0"/>
          </a:p>
        </p:txBody>
      </p:sp>
      <p:sp>
        <p:nvSpPr>
          <p:cNvPr id="27" name="Text 25"/>
          <p:cNvSpPr txBox="1"/>
          <p:nvPr/>
        </p:nvSpPr>
        <p:spPr>
          <a:xfrm>
            <a:off x="4526280" y="5461254"/>
            <a:ext cx="310896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In DNA: </a:t>
            </a:r>
            <a:pPr indent="0" marL="0">
              <a:buNone/>
            </a:pPr>
            <a:r>
              <a:rPr lang="en-US" sz="1350" i="1" dirty="0">
                <a:solidFill>
                  <a:srgbClr val="5A5A5A"/>
                </a:solidFill>
                <a:latin typeface="Calibri" pitchFamily="34" charset="0"/>
                <a:ea typeface="Calibri" pitchFamily="34" charset="-122"/>
                <a:cs typeface="Calibri" pitchFamily="34" charset="-120"/>
              </a:rPr>
              <a:t>one piece that instantly identifies a character.</a:t>
            </a:r>
            <a:endParaRPr lang="en-US" sz="1350" dirty="0"/>
          </a:p>
        </p:txBody>
      </p:sp>
      <p:sp>
        <p:nvSpPr>
          <p:cNvPr id="28" name="Shape 26"/>
          <p:cNvSpPr/>
          <p:nvPr/>
        </p:nvSpPr>
        <p:spPr>
          <a:xfrm>
            <a:off x="8046720" y="4000500"/>
            <a:ext cx="3566160" cy="2171700"/>
          </a:xfrm>
          <a:prstGeom prst="roundRect">
            <a:avLst>
              <a:gd name="adj" fmla="val 3368"/>
            </a:avLst>
          </a:prstGeom>
          <a:solidFill>
            <a:srgbClr val="2B2B2B"/>
          </a:solidFill>
          <a:ln w="9525">
            <a:solidFill>
              <a:srgbClr val="2B2B2B"/>
            </a:solidFill>
            <a:prstDash val="solid"/>
          </a:ln>
        </p:spPr>
      </p:sp>
      <p:sp>
        <p:nvSpPr>
          <p:cNvPr id="29" name="Text 27"/>
          <p:cNvSpPr txBox="1"/>
          <p:nvPr/>
        </p:nvSpPr>
        <p:spPr>
          <a:xfrm>
            <a:off x="8275320" y="4137660"/>
            <a:ext cx="3108960" cy="365760"/>
          </a:xfrm>
          <a:prstGeom prst="rect">
            <a:avLst/>
          </a:prstGeom>
          <a:noFill/>
          <a:ln/>
        </p:spPr>
        <p:txBody>
          <a:bodyPr wrap="square" lIns="0" tIns="0" rIns="0" bIns="0" rtlCol="0" anchor="t"/>
          <a:lstStyle/>
          <a:p>
            <a:pPr indent="0" marL="0">
              <a:buNone/>
            </a:pPr>
            <a:r>
              <a:rPr lang="en-US" sz="1300" b="1" spc="100" kern="0" dirty="0">
                <a:solidFill>
                  <a:srgbClr val="C9A24B"/>
                </a:solidFill>
                <a:latin typeface="Calibri" pitchFamily="34" charset="0"/>
                <a:ea typeface="Calibri" pitchFamily="34" charset="-122"/>
                <a:cs typeface="Calibri" pitchFamily="34" charset="-120"/>
              </a:rPr>
              <a:t>EXAM TIP</a:t>
            </a:r>
            <a:endParaRPr lang="en-US" sz="1300" dirty="0"/>
          </a:p>
        </p:txBody>
      </p:sp>
      <p:sp>
        <p:nvSpPr>
          <p:cNvPr id="30" name="Text 28"/>
          <p:cNvSpPr txBox="1"/>
          <p:nvPr/>
        </p:nvSpPr>
        <p:spPr>
          <a:xfrm>
            <a:off x="8275320" y="4549140"/>
            <a:ext cx="3108960" cy="144018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Naturalistic = real life. Symbolic = meaning beyond realism. Say which one you are using.</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4F3F1"/>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PART 1 — MATERIALS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Colour, Fabric, Fit and Condition</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Materials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 DO  ·  4 MIN</a:t>
            </a:r>
            <a:endParaRPr lang="en-US" sz="1400" dirty="0"/>
          </a:p>
        </p:txBody>
      </p:sp>
      <p:sp>
        <p:nvSpPr>
          <p:cNvPr id="8" name="Shape 6"/>
          <p:cNvSpPr/>
          <p:nvPr/>
        </p:nvSpPr>
        <p:spPr>
          <a:xfrm>
            <a:off x="548640" y="1645920"/>
            <a:ext cx="5440680" cy="2171700"/>
          </a:xfrm>
          <a:prstGeom prst="roundRect">
            <a:avLst>
              <a:gd name="adj" fmla="val 3368"/>
            </a:avLst>
          </a:prstGeom>
          <a:solidFill>
            <a:srgbClr val="FFFFFF"/>
          </a:solidFill>
          <a:ln w="9525">
            <a:solidFill>
              <a:srgbClr val="FFFFFF"/>
            </a:solidFill>
            <a:prstDash val="solid"/>
          </a:ln>
        </p:spPr>
      </p:sp>
      <p:sp>
        <p:nvSpPr>
          <p:cNvPr id="9" name="Text 7"/>
          <p:cNvSpPr txBox="1"/>
          <p:nvPr/>
        </p:nvSpPr>
        <p:spPr>
          <a:xfrm>
            <a:off x="777240" y="1783080"/>
            <a:ext cx="498348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Colour palette</a:t>
            </a:r>
            <a:endParaRPr lang="en-US" sz="1900" dirty="0"/>
          </a:p>
        </p:txBody>
      </p:sp>
      <p:sp>
        <p:nvSpPr>
          <p:cNvPr id="10" name="Text 8"/>
          <p:cNvSpPr txBox="1"/>
          <p:nvPr/>
        </p:nvSpPr>
        <p:spPr>
          <a:xfrm>
            <a:off x="777240" y="2194560"/>
            <a:ext cx="498348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A limited, unifying set of colours.</a:t>
            </a:r>
            <a:endParaRPr lang="en-US" sz="1450" dirty="0"/>
          </a:p>
        </p:txBody>
      </p:sp>
      <p:sp>
        <p:nvSpPr>
          <p:cNvPr id="11" name="Text 9"/>
          <p:cNvSpPr txBox="1"/>
          <p:nvPr/>
        </p:nvSpPr>
        <p:spPr>
          <a:xfrm>
            <a:off x="777240" y="3106674"/>
            <a:ext cx="498348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In DNA: </a:t>
            </a:r>
            <a:pPr indent="0" marL="0">
              <a:buNone/>
            </a:pPr>
            <a:r>
              <a:rPr lang="en-US" sz="1350" i="1" dirty="0">
                <a:solidFill>
                  <a:srgbClr val="5A5A5A"/>
                </a:solidFill>
                <a:latin typeface="Calibri" pitchFamily="34" charset="0"/>
                <a:ea typeface="Calibri" pitchFamily="34" charset="-122"/>
                <a:cs typeface="Calibri" pitchFamily="34" charset="-120"/>
              </a:rPr>
              <a:t>grey, blue and white.</a:t>
            </a:r>
            <a:endParaRPr lang="en-US" sz="1350" dirty="0"/>
          </a:p>
        </p:txBody>
      </p:sp>
      <p:sp>
        <p:nvSpPr>
          <p:cNvPr id="12" name="Shape 10"/>
          <p:cNvSpPr/>
          <p:nvPr/>
        </p:nvSpPr>
        <p:spPr>
          <a:xfrm>
            <a:off x="6172200" y="1645920"/>
            <a:ext cx="5440680" cy="2171700"/>
          </a:xfrm>
          <a:prstGeom prst="roundRect">
            <a:avLst>
              <a:gd name="adj" fmla="val 3368"/>
            </a:avLst>
          </a:prstGeom>
          <a:solidFill>
            <a:srgbClr val="FFFFFF"/>
          </a:solidFill>
          <a:ln w="9525">
            <a:solidFill>
              <a:srgbClr val="FFFFFF"/>
            </a:solidFill>
            <a:prstDash val="solid"/>
          </a:ln>
        </p:spPr>
      </p:sp>
      <p:sp>
        <p:nvSpPr>
          <p:cNvPr id="13" name="Text 11"/>
          <p:cNvSpPr txBox="1"/>
          <p:nvPr/>
        </p:nvSpPr>
        <p:spPr>
          <a:xfrm>
            <a:off x="6400800" y="1783080"/>
            <a:ext cx="498348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Fabric / texture</a:t>
            </a:r>
            <a:endParaRPr lang="en-US" sz="1900" dirty="0"/>
          </a:p>
        </p:txBody>
      </p:sp>
      <p:sp>
        <p:nvSpPr>
          <p:cNvPr id="14" name="Text 12"/>
          <p:cNvSpPr txBox="1"/>
          <p:nvPr/>
        </p:nvSpPr>
        <p:spPr>
          <a:xfrm>
            <a:off x="6400800" y="2194560"/>
            <a:ext cx="498348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The feel and appearance of a material.</a:t>
            </a:r>
            <a:endParaRPr lang="en-US" sz="1450" dirty="0"/>
          </a:p>
        </p:txBody>
      </p:sp>
      <p:sp>
        <p:nvSpPr>
          <p:cNvPr id="15" name="Text 13"/>
          <p:cNvSpPr txBox="1"/>
          <p:nvPr/>
        </p:nvSpPr>
        <p:spPr>
          <a:xfrm>
            <a:off x="6400800" y="3106674"/>
            <a:ext cx="498348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In DNA: </a:t>
            </a:r>
            <a:pPr indent="0" marL="0">
              <a:buNone/>
            </a:pPr>
            <a:r>
              <a:rPr lang="en-US" sz="1350" i="1" dirty="0">
                <a:solidFill>
                  <a:srgbClr val="5A5A5A"/>
                </a:solidFill>
                <a:latin typeface="Calibri" pitchFamily="34" charset="0"/>
                <a:ea typeface="Calibri" pitchFamily="34" charset="-122"/>
                <a:cs typeface="Calibri" pitchFamily="34" charset="-120"/>
              </a:rPr>
              <a:t>stiff, starched cotton vs soft, bobbled wool.</a:t>
            </a:r>
            <a:endParaRPr lang="en-US" sz="1350" dirty="0"/>
          </a:p>
        </p:txBody>
      </p:sp>
      <p:sp>
        <p:nvSpPr>
          <p:cNvPr id="16" name="Shape 14"/>
          <p:cNvSpPr/>
          <p:nvPr/>
        </p:nvSpPr>
        <p:spPr>
          <a:xfrm>
            <a:off x="548640" y="4000500"/>
            <a:ext cx="5440680" cy="2171700"/>
          </a:xfrm>
          <a:prstGeom prst="roundRect">
            <a:avLst>
              <a:gd name="adj" fmla="val 3368"/>
            </a:avLst>
          </a:prstGeom>
          <a:solidFill>
            <a:srgbClr val="FFFFFF"/>
          </a:solidFill>
          <a:ln w="9525">
            <a:solidFill>
              <a:srgbClr val="FFFFFF"/>
            </a:solidFill>
            <a:prstDash val="solid"/>
          </a:ln>
        </p:spPr>
      </p:sp>
      <p:sp>
        <p:nvSpPr>
          <p:cNvPr id="17" name="Text 15"/>
          <p:cNvSpPr txBox="1"/>
          <p:nvPr/>
        </p:nvSpPr>
        <p:spPr>
          <a:xfrm>
            <a:off x="777240" y="4137660"/>
            <a:ext cx="498348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Fit / silhouette</a:t>
            </a:r>
            <a:endParaRPr lang="en-US" sz="1900" dirty="0"/>
          </a:p>
        </p:txBody>
      </p:sp>
      <p:sp>
        <p:nvSpPr>
          <p:cNvPr id="18" name="Text 16"/>
          <p:cNvSpPr txBox="1"/>
          <p:nvPr/>
        </p:nvSpPr>
        <p:spPr>
          <a:xfrm>
            <a:off x="777240" y="4549140"/>
            <a:ext cx="498348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How a costume sits on the body.</a:t>
            </a:r>
            <a:endParaRPr lang="en-US" sz="1450" dirty="0"/>
          </a:p>
        </p:txBody>
      </p:sp>
      <p:sp>
        <p:nvSpPr>
          <p:cNvPr id="19" name="Text 17"/>
          <p:cNvSpPr txBox="1"/>
          <p:nvPr/>
        </p:nvSpPr>
        <p:spPr>
          <a:xfrm>
            <a:off x="777240" y="5461254"/>
            <a:ext cx="498348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In DNA: </a:t>
            </a:r>
            <a:pPr indent="0" marL="0">
              <a:buNone/>
            </a:pPr>
            <a:r>
              <a:rPr lang="en-US" sz="1350" i="1" dirty="0">
                <a:solidFill>
                  <a:srgbClr val="5A5A5A"/>
                </a:solidFill>
                <a:latin typeface="Calibri" pitchFamily="34" charset="0"/>
                <a:ea typeface="Calibri" pitchFamily="34" charset="-122"/>
                <a:cs typeface="Calibri" pitchFamily="34" charset="-120"/>
              </a:rPr>
              <a:t>Brian's blazer a size too big.</a:t>
            </a:r>
            <a:endParaRPr lang="en-US" sz="1350" dirty="0"/>
          </a:p>
        </p:txBody>
      </p:sp>
      <p:sp>
        <p:nvSpPr>
          <p:cNvPr id="20" name="Shape 18"/>
          <p:cNvSpPr/>
          <p:nvPr/>
        </p:nvSpPr>
        <p:spPr>
          <a:xfrm>
            <a:off x="6172200" y="4000500"/>
            <a:ext cx="5440680" cy="2171700"/>
          </a:xfrm>
          <a:prstGeom prst="roundRect">
            <a:avLst>
              <a:gd name="adj" fmla="val 3368"/>
            </a:avLst>
          </a:prstGeom>
          <a:solidFill>
            <a:srgbClr val="FFFFFF"/>
          </a:solidFill>
          <a:ln w="9525">
            <a:solidFill>
              <a:srgbClr val="FFFFFF"/>
            </a:solidFill>
            <a:prstDash val="solid"/>
          </a:ln>
        </p:spPr>
      </p:sp>
      <p:sp>
        <p:nvSpPr>
          <p:cNvPr id="21" name="Text 19"/>
          <p:cNvSpPr txBox="1"/>
          <p:nvPr/>
        </p:nvSpPr>
        <p:spPr>
          <a:xfrm>
            <a:off x="6400800" y="4137660"/>
            <a:ext cx="498348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Condition / breakdown</a:t>
            </a:r>
            <a:endParaRPr lang="en-US" sz="1900" dirty="0"/>
          </a:p>
        </p:txBody>
      </p:sp>
      <p:sp>
        <p:nvSpPr>
          <p:cNvPr id="22" name="Text 20"/>
          <p:cNvSpPr txBox="1"/>
          <p:nvPr/>
        </p:nvSpPr>
        <p:spPr>
          <a:xfrm>
            <a:off x="6400800" y="4549140"/>
            <a:ext cx="498348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How clean, worn or damaged it looks.</a:t>
            </a:r>
            <a:endParaRPr lang="en-US" sz="1450" dirty="0"/>
          </a:p>
        </p:txBody>
      </p:sp>
      <p:sp>
        <p:nvSpPr>
          <p:cNvPr id="23" name="Text 21"/>
          <p:cNvSpPr txBox="1"/>
          <p:nvPr/>
        </p:nvSpPr>
        <p:spPr>
          <a:xfrm>
            <a:off x="6400800" y="5461254"/>
            <a:ext cx="498348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In DNA: </a:t>
            </a:r>
            <a:pPr indent="0" marL="0">
              <a:buNone/>
            </a:pPr>
            <a:r>
              <a:rPr lang="en-US" sz="1350" i="1" dirty="0">
                <a:solidFill>
                  <a:srgbClr val="5A5A5A"/>
                </a:solidFill>
                <a:latin typeface="Calibri" pitchFamily="34" charset="0"/>
                <a:ea typeface="Calibri" pitchFamily="34" charset="-122"/>
                <a:cs typeface="Calibri" pitchFamily="34" charset="-120"/>
              </a:rPr>
              <a:t>Adam's torn, muddy uniform.</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4F3F1"/>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PART 1 — DETAILS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The Details That Tell the Story</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Details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 DO  ·  5 MIN</a:t>
            </a:r>
            <a:endParaRPr lang="en-US" sz="1400" dirty="0"/>
          </a:p>
        </p:txBody>
      </p:sp>
      <p:sp>
        <p:nvSpPr>
          <p:cNvPr id="8" name="Shape 6"/>
          <p:cNvSpPr/>
          <p:nvPr/>
        </p:nvSpPr>
        <p:spPr>
          <a:xfrm>
            <a:off x="548640" y="1645920"/>
            <a:ext cx="5440680" cy="2171700"/>
          </a:xfrm>
          <a:prstGeom prst="roundRect">
            <a:avLst>
              <a:gd name="adj" fmla="val 3368"/>
            </a:avLst>
          </a:prstGeom>
          <a:solidFill>
            <a:srgbClr val="FFFFFF"/>
          </a:solidFill>
          <a:ln w="9525">
            <a:solidFill>
              <a:srgbClr val="FFFFFF"/>
            </a:solidFill>
            <a:prstDash val="solid"/>
          </a:ln>
        </p:spPr>
      </p:sp>
      <p:sp>
        <p:nvSpPr>
          <p:cNvPr id="9" name="Text 7"/>
          <p:cNvSpPr txBox="1"/>
          <p:nvPr/>
        </p:nvSpPr>
        <p:spPr>
          <a:xfrm>
            <a:off x="777240" y="1783080"/>
            <a:ext cx="498348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Accessories</a:t>
            </a:r>
            <a:endParaRPr lang="en-US" sz="1900" dirty="0"/>
          </a:p>
        </p:txBody>
      </p:sp>
      <p:sp>
        <p:nvSpPr>
          <p:cNvPr id="10" name="Text 8"/>
          <p:cNvSpPr txBox="1"/>
          <p:nvPr/>
        </p:nvSpPr>
        <p:spPr>
          <a:xfrm>
            <a:off x="777240" y="2194560"/>
            <a:ext cx="498348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Extra items that add character.</a:t>
            </a:r>
            <a:endParaRPr lang="en-US" sz="1450" dirty="0"/>
          </a:p>
        </p:txBody>
      </p:sp>
      <p:sp>
        <p:nvSpPr>
          <p:cNvPr id="11" name="Text 9"/>
          <p:cNvSpPr txBox="1"/>
          <p:nvPr/>
        </p:nvSpPr>
        <p:spPr>
          <a:xfrm>
            <a:off x="777240" y="3106674"/>
            <a:ext cx="498348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In DNA: </a:t>
            </a:r>
            <a:pPr indent="0" marL="0">
              <a:buNone/>
            </a:pPr>
            <a:r>
              <a:rPr lang="en-US" sz="1350" i="1" dirty="0">
                <a:solidFill>
                  <a:srgbClr val="5A5A5A"/>
                </a:solidFill>
                <a:latin typeface="Calibri" pitchFamily="34" charset="0"/>
                <a:ea typeface="Calibri" pitchFamily="34" charset="-122"/>
                <a:cs typeface="Calibri" pitchFamily="34" charset="-120"/>
              </a:rPr>
              <a:t>a loosened tie, a badge, a bag.</a:t>
            </a:r>
            <a:endParaRPr lang="en-US" sz="1350" dirty="0"/>
          </a:p>
        </p:txBody>
      </p:sp>
      <p:sp>
        <p:nvSpPr>
          <p:cNvPr id="12" name="Shape 10"/>
          <p:cNvSpPr/>
          <p:nvPr/>
        </p:nvSpPr>
        <p:spPr>
          <a:xfrm>
            <a:off x="6172200" y="1645920"/>
            <a:ext cx="5440680" cy="2171700"/>
          </a:xfrm>
          <a:prstGeom prst="roundRect">
            <a:avLst>
              <a:gd name="adj" fmla="val 3368"/>
            </a:avLst>
          </a:prstGeom>
          <a:solidFill>
            <a:srgbClr val="FFFFFF"/>
          </a:solidFill>
          <a:ln w="9525">
            <a:solidFill>
              <a:srgbClr val="FFFFFF"/>
            </a:solidFill>
            <a:prstDash val="solid"/>
          </a:ln>
        </p:spPr>
      </p:sp>
      <p:sp>
        <p:nvSpPr>
          <p:cNvPr id="13" name="Text 11"/>
          <p:cNvSpPr txBox="1"/>
          <p:nvPr/>
        </p:nvSpPr>
        <p:spPr>
          <a:xfrm>
            <a:off x="6400800" y="1783080"/>
            <a:ext cx="498348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Hair and make-up</a:t>
            </a:r>
            <a:endParaRPr lang="en-US" sz="1900" dirty="0"/>
          </a:p>
        </p:txBody>
      </p:sp>
      <p:sp>
        <p:nvSpPr>
          <p:cNvPr id="14" name="Text 12"/>
          <p:cNvSpPr txBox="1"/>
          <p:nvPr/>
        </p:nvSpPr>
        <p:spPr>
          <a:xfrm>
            <a:off x="6400800" y="2194560"/>
            <a:ext cx="498348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Styling that shows age, character and change.</a:t>
            </a:r>
            <a:endParaRPr lang="en-US" sz="1450" dirty="0"/>
          </a:p>
        </p:txBody>
      </p:sp>
      <p:sp>
        <p:nvSpPr>
          <p:cNvPr id="15" name="Text 13"/>
          <p:cNvSpPr txBox="1"/>
          <p:nvPr/>
        </p:nvSpPr>
        <p:spPr>
          <a:xfrm>
            <a:off x="6400800" y="3106674"/>
            <a:ext cx="498348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In DNA: </a:t>
            </a:r>
            <a:pPr indent="0" marL="0">
              <a:buNone/>
            </a:pPr>
            <a:r>
              <a:rPr lang="en-US" sz="1350" i="1" dirty="0">
                <a:solidFill>
                  <a:srgbClr val="5A5A5A"/>
                </a:solidFill>
                <a:latin typeface="Calibri" pitchFamily="34" charset="0"/>
                <a:ea typeface="Calibri" pitchFamily="34" charset="-122"/>
                <a:cs typeface="Calibri" pitchFamily="34" charset="-120"/>
              </a:rPr>
              <a:t>dark circles as guilt builds.</a:t>
            </a:r>
            <a:endParaRPr lang="en-US" sz="1350" dirty="0"/>
          </a:p>
        </p:txBody>
      </p:sp>
      <p:sp>
        <p:nvSpPr>
          <p:cNvPr id="16" name="Shape 14"/>
          <p:cNvSpPr/>
          <p:nvPr/>
        </p:nvSpPr>
        <p:spPr>
          <a:xfrm>
            <a:off x="548640" y="4000500"/>
            <a:ext cx="5440680" cy="2171700"/>
          </a:xfrm>
          <a:prstGeom prst="roundRect">
            <a:avLst>
              <a:gd name="adj" fmla="val 3368"/>
            </a:avLst>
          </a:prstGeom>
          <a:solidFill>
            <a:srgbClr val="FFFFFF"/>
          </a:solidFill>
          <a:ln w="9525">
            <a:solidFill>
              <a:srgbClr val="FFFFFF"/>
            </a:solidFill>
            <a:prstDash val="solid"/>
          </a:ln>
        </p:spPr>
      </p:sp>
      <p:sp>
        <p:nvSpPr>
          <p:cNvPr id="17" name="Text 15"/>
          <p:cNvSpPr txBox="1"/>
          <p:nvPr/>
        </p:nvSpPr>
        <p:spPr>
          <a:xfrm>
            <a:off x="777240" y="4137660"/>
            <a:ext cx="498348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Footwear</a:t>
            </a:r>
            <a:endParaRPr lang="en-US" sz="1900" dirty="0"/>
          </a:p>
        </p:txBody>
      </p:sp>
      <p:sp>
        <p:nvSpPr>
          <p:cNvPr id="18" name="Text 16"/>
          <p:cNvSpPr txBox="1"/>
          <p:nvPr/>
        </p:nvSpPr>
        <p:spPr>
          <a:xfrm>
            <a:off x="777240" y="4549140"/>
            <a:ext cx="498348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Shoes, and how they are worn.</a:t>
            </a:r>
            <a:endParaRPr lang="en-US" sz="1450" dirty="0"/>
          </a:p>
        </p:txBody>
      </p:sp>
      <p:sp>
        <p:nvSpPr>
          <p:cNvPr id="19" name="Text 17"/>
          <p:cNvSpPr txBox="1"/>
          <p:nvPr/>
        </p:nvSpPr>
        <p:spPr>
          <a:xfrm>
            <a:off x="777240" y="5461254"/>
            <a:ext cx="498348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In DNA: </a:t>
            </a:r>
            <a:pPr indent="0" marL="0">
              <a:buNone/>
            </a:pPr>
            <a:r>
              <a:rPr lang="en-US" sz="1350" i="1" dirty="0">
                <a:solidFill>
                  <a:srgbClr val="5A5A5A"/>
                </a:solidFill>
                <a:latin typeface="Calibri" pitchFamily="34" charset="0"/>
                <a:ea typeface="Calibri" pitchFamily="34" charset="-122"/>
                <a:cs typeface="Calibri" pitchFamily="34" charset="-120"/>
              </a:rPr>
              <a:t>scuffed school shoes vs trainers.</a:t>
            </a:r>
            <a:endParaRPr lang="en-US" sz="1350" dirty="0"/>
          </a:p>
        </p:txBody>
      </p:sp>
      <p:sp>
        <p:nvSpPr>
          <p:cNvPr id="20" name="Shape 18"/>
          <p:cNvSpPr/>
          <p:nvPr/>
        </p:nvSpPr>
        <p:spPr>
          <a:xfrm>
            <a:off x="6172200" y="4000500"/>
            <a:ext cx="5440680" cy="2171700"/>
          </a:xfrm>
          <a:prstGeom prst="roundRect">
            <a:avLst>
              <a:gd name="adj" fmla="val 3368"/>
            </a:avLst>
          </a:prstGeom>
          <a:solidFill>
            <a:srgbClr val="FFFFFF"/>
          </a:solidFill>
          <a:ln w="9525">
            <a:solidFill>
              <a:srgbClr val="FFFFFF"/>
            </a:solidFill>
            <a:prstDash val="solid"/>
          </a:ln>
        </p:spPr>
      </p:sp>
      <p:sp>
        <p:nvSpPr>
          <p:cNvPr id="21" name="Text 19"/>
          <p:cNvSpPr txBox="1"/>
          <p:nvPr/>
        </p:nvSpPr>
        <p:spPr>
          <a:xfrm>
            <a:off x="6400800" y="4137660"/>
            <a:ext cx="498348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Costume change</a:t>
            </a:r>
            <a:endParaRPr lang="en-US" sz="1900" dirty="0"/>
          </a:p>
        </p:txBody>
      </p:sp>
      <p:sp>
        <p:nvSpPr>
          <p:cNvPr id="22" name="Text 20"/>
          <p:cNvSpPr txBox="1"/>
          <p:nvPr/>
        </p:nvSpPr>
        <p:spPr>
          <a:xfrm>
            <a:off x="6400800" y="4549140"/>
            <a:ext cx="498348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Changing costume to show time or circumstance.</a:t>
            </a:r>
            <a:endParaRPr lang="en-US" sz="1450" dirty="0"/>
          </a:p>
        </p:txBody>
      </p:sp>
      <p:sp>
        <p:nvSpPr>
          <p:cNvPr id="23" name="Text 21"/>
          <p:cNvSpPr txBox="1"/>
          <p:nvPr/>
        </p:nvSpPr>
        <p:spPr>
          <a:xfrm>
            <a:off x="6400800" y="5461254"/>
            <a:ext cx="498348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In DNA: </a:t>
            </a:r>
            <a:pPr indent="0" marL="0">
              <a:buNone/>
            </a:pPr>
            <a:r>
              <a:rPr lang="en-US" sz="1350" i="1" dirty="0">
                <a:solidFill>
                  <a:srgbClr val="5A5A5A"/>
                </a:solidFill>
                <a:latin typeface="Calibri" pitchFamily="34" charset="0"/>
                <a:ea typeface="Calibri" pitchFamily="34" charset="-122"/>
                <a:cs typeface="Calibri" pitchFamily="34" charset="-120"/>
              </a:rPr>
              <a:t>the same uniform, but messier each scene.</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4F3F1"/>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PART 1 — THE CHARACTERS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Costume Ideas for Each Character</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Characters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 DO  ·  5 MIN</a:t>
            </a:r>
            <a:endParaRPr lang="en-US" sz="1400" dirty="0"/>
          </a:p>
        </p:txBody>
      </p:sp>
      <p:sp>
        <p:nvSpPr>
          <p:cNvPr id="8" name="Shape 6"/>
          <p:cNvSpPr/>
          <p:nvPr/>
        </p:nvSpPr>
        <p:spPr>
          <a:xfrm>
            <a:off x="548640" y="1645920"/>
            <a:ext cx="3566160" cy="2171700"/>
          </a:xfrm>
          <a:prstGeom prst="roundRect">
            <a:avLst>
              <a:gd name="adj" fmla="val 3368"/>
            </a:avLst>
          </a:prstGeom>
          <a:solidFill>
            <a:srgbClr val="FFFFFF"/>
          </a:solidFill>
          <a:ln w="9525">
            <a:solidFill>
              <a:srgbClr val="FFFFFF"/>
            </a:solidFill>
            <a:prstDash val="solid"/>
          </a:ln>
        </p:spPr>
      </p:sp>
      <p:sp>
        <p:nvSpPr>
          <p:cNvPr id="9" name="Text 7"/>
          <p:cNvSpPr txBox="1"/>
          <p:nvPr/>
        </p:nvSpPr>
        <p:spPr>
          <a:xfrm>
            <a:off x="777240" y="1783080"/>
            <a:ext cx="310896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John Tate</a:t>
            </a:r>
            <a:endParaRPr lang="en-US" sz="1900" dirty="0"/>
          </a:p>
        </p:txBody>
      </p:sp>
      <p:sp>
        <p:nvSpPr>
          <p:cNvPr id="10" name="Text 8"/>
          <p:cNvSpPr txBox="1"/>
          <p:nvPr/>
        </p:nvSpPr>
        <p:spPr>
          <a:xfrm>
            <a:off x="777240" y="2194560"/>
            <a:ext cx="310896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Crisp, clean, well-fitted.</a:t>
            </a:r>
            <a:endParaRPr lang="en-US" sz="1450" dirty="0"/>
          </a:p>
        </p:txBody>
      </p:sp>
      <p:sp>
        <p:nvSpPr>
          <p:cNvPr id="11" name="Text 9"/>
          <p:cNvSpPr txBox="1"/>
          <p:nvPr/>
        </p:nvSpPr>
        <p:spPr>
          <a:xfrm>
            <a:off x="777240" y="3106674"/>
            <a:ext cx="310896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Shows: </a:t>
            </a:r>
            <a:pPr indent="0" marL="0">
              <a:buNone/>
            </a:pPr>
            <a:r>
              <a:rPr lang="en-US" sz="1350" i="1" dirty="0">
                <a:solidFill>
                  <a:srgbClr val="5A5A5A"/>
                </a:solidFill>
                <a:latin typeface="Calibri" pitchFamily="34" charset="0"/>
                <a:ea typeface="Calibri" pitchFamily="34" charset="-122"/>
                <a:cs typeface="Calibri" pitchFamily="34" charset="-120"/>
              </a:rPr>
              <a:t>control and status as leader.</a:t>
            </a:r>
            <a:endParaRPr lang="en-US" sz="1350" dirty="0"/>
          </a:p>
        </p:txBody>
      </p:sp>
      <p:sp>
        <p:nvSpPr>
          <p:cNvPr id="12" name="Shape 10"/>
          <p:cNvSpPr/>
          <p:nvPr/>
        </p:nvSpPr>
        <p:spPr>
          <a:xfrm>
            <a:off x="4297680" y="1645920"/>
            <a:ext cx="3566160" cy="2171700"/>
          </a:xfrm>
          <a:prstGeom prst="roundRect">
            <a:avLst>
              <a:gd name="adj" fmla="val 3368"/>
            </a:avLst>
          </a:prstGeom>
          <a:solidFill>
            <a:srgbClr val="FFFFFF"/>
          </a:solidFill>
          <a:ln w="9525">
            <a:solidFill>
              <a:srgbClr val="FFFFFF"/>
            </a:solidFill>
            <a:prstDash val="solid"/>
          </a:ln>
        </p:spPr>
      </p:sp>
      <p:sp>
        <p:nvSpPr>
          <p:cNvPr id="13" name="Text 11"/>
          <p:cNvSpPr txBox="1"/>
          <p:nvPr/>
        </p:nvSpPr>
        <p:spPr>
          <a:xfrm>
            <a:off x="4526280" y="1783080"/>
            <a:ext cx="310896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Phil</a:t>
            </a:r>
            <a:endParaRPr lang="en-US" sz="1900" dirty="0"/>
          </a:p>
        </p:txBody>
      </p:sp>
      <p:sp>
        <p:nvSpPr>
          <p:cNvPr id="14" name="Text 12"/>
          <p:cNvSpPr txBox="1"/>
          <p:nvPr/>
        </p:nvSpPr>
        <p:spPr>
          <a:xfrm>
            <a:off x="4526280" y="2194560"/>
            <a:ext cx="310896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Neutral, neat, unreadable.</a:t>
            </a:r>
            <a:endParaRPr lang="en-US" sz="1450" dirty="0"/>
          </a:p>
        </p:txBody>
      </p:sp>
      <p:sp>
        <p:nvSpPr>
          <p:cNvPr id="15" name="Text 13"/>
          <p:cNvSpPr txBox="1"/>
          <p:nvPr/>
        </p:nvSpPr>
        <p:spPr>
          <a:xfrm>
            <a:off x="4526280" y="3106674"/>
            <a:ext cx="310896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Shows: </a:t>
            </a:r>
            <a:pPr indent="0" marL="0">
              <a:buNone/>
            </a:pPr>
            <a:r>
              <a:rPr lang="en-US" sz="1350" i="1" dirty="0">
                <a:solidFill>
                  <a:srgbClr val="5A5A5A"/>
                </a:solidFill>
                <a:latin typeface="Calibri" pitchFamily="34" charset="0"/>
                <a:ea typeface="Calibri" pitchFamily="34" charset="-122"/>
                <a:cs typeface="Calibri" pitchFamily="34" charset="-120"/>
              </a:rPr>
              <a:t>he gives nothing away, like his silence.</a:t>
            </a:r>
            <a:endParaRPr lang="en-US" sz="1350" dirty="0"/>
          </a:p>
        </p:txBody>
      </p:sp>
      <p:sp>
        <p:nvSpPr>
          <p:cNvPr id="16" name="Shape 14"/>
          <p:cNvSpPr/>
          <p:nvPr/>
        </p:nvSpPr>
        <p:spPr>
          <a:xfrm>
            <a:off x="8046720" y="1645920"/>
            <a:ext cx="3566160" cy="2171700"/>
          </a:xfrm>
          <a:prstGeom prst="roundRect">
            <a:avLst>
              <a:gd name="adj" fmla="val 3368"/>
            </a:avLst>
          </a:prstGeom>
          <a:solidFill>
            <a:srgbClr val="FFFFFF"/>
          </a:solidFill>
          <a:ln w="9525">
            <a:solidFill>
              <a:srgbClr val="FFFFFF"/>
            </a:solidFill>
            <a:prstDash val="solid"/>
          </a:ln>
        </p:spPr>
      </p:sp>
      <p:sp>
        <p:nvSpPr>
          <p:cNvPr id="17" name="Text 15"/>
          <p:cNvSpPr txBox="1"/>
          <p:nvPr/>
        </p:nvSpPr>
        <p:spPr>
          <a:xfrm>
            <a:off x="8275320" y="1783080"/>
            <a:ext cx="310896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Leah</a:t>
            </a:r>
            <a:endParaRPr lang="en-US" sz="1900" dirty="0"/>
          </a:p>
        </p:txBody>
      </p:sp>
      <p:sp>
        <p:nvSpPr>
          <p:cNvPr id="18" name="Text 16"/>
          <p:cNvSpPr txBox="1"/>
          <p:nvPr/>
        </p:nvSpPr>
        <p:spPr>
          <a:xfrm>
            <a:off x="8275320" y="2194560"/>
            <a:ext cx="310896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Layered, fiddled-with, slightly mismatched.</a:t>
            </a:r>
            <a:endParaRPr lang="en-US" sz="1450" dirty="0"/>
          </a:p>
        </p:txBody>
      </p:sp>
      <p:sp>
        <p:nvSpPr>
          <p:cNvPr id="19" name="Text 17"/>
          <p:cNvSpPr txBox="1"/>
          <p:nvPr/>
        </p:nvSpPr>
        <p:spPr>
          <a:xfrm>
            <a:off x="8275320" y="3106674"/>
            <a:ext cx="310896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Shows: </a:t>
            </a:r>
            <a:pPr indent="0" marL="0">
              <a:buNone/>
            </a:pPr>
            <a:r>
              <a:rPr lang="en-US" sz="1350" i="1" dirty="0">
                <a:solidFill>
                  <a:srgbClr val="5A5A5A"/>
                </a:solidFill>
                <a:latin typeface="Calibri" pitchFamily="34" charset="0"/>
                <a:ea typeface="Calibri" pitchFamily="34" charset="-122"/>
                <a:cs typeface="Calibri" pitchFamily="34" charset="-120"/>
              </a:rPr>
              <a:t>anxiety and insecurity.</a:t>
            </a:r>
            <a:endParaRPr lang="en-US" sz="1350" dirty="0"/>
          </a:p>
        </p:txBody>
      </p:sp>
      <p:sp>
        <p:nvSpPr>
          <p:cNvPr id="20" name="Shape 18"/>
          <p:cNvSpPr/>
          <p:nvPr/>
        </p:nvSpPr>
        <p:spPr>
          <a:xfrm>
            <a:off x="548640" y="4000500"/>
            <a:ext cx="3566160" cy="2171700"/>
          </a:xfrm>
          <a:prstGeom prst="roundRect">
            <a:avLst>
              <a:gd name="adj" fmla="val 3368"/>
            </a:avLst>
          </a:prstGeom>
          <a:solidFill>
            <a:srgbClr val="FFFFFF"/>
          </a:solidFill>
          <a:ln w="9525">
            <a:solidFill>
              <a:srgbClr val="FFFFFF"/>
            </a:solidFill>
            <a:prstDash val="solid"/>
          </a:ln>
        </p:spPr>
      </p:sp>
      <p:sp>
        <p:nvSpPr>
          <p:cNvPr id="21" name="Text 19"/>
          <p:cNvSpPr txBox="1"/>
          <p:nvPr/>
        </p:nvSpPr>
        <p:spPr>
          <a:xfrm>
            <a:off x="777240" y="4137660"/>
            <a:ext cx="310896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Brian</a:t>
            </a:r>
            <a:endParaRPr lang="en-US" sz="1900" dirty="0"/>
          </a:p>
        </p:txBody>
      </p:sp>
      <p:sp>
        <p:nvSpPr>
          <p:cNvPr id="22" name="Text 20"/>
          <p:cNvSpPr txBox="1"/>
          <p:nvPr/>
        </p:nvSpPr>
        <p:spPr>
          <a:xfrm>
            <a:off x="777240" y="4549140"/>
            <a:ext cx="310896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Ill-fitting or oversized.</a:t>
            </a:r>
            <a:endParaRPr lang="en-US" sz="1450" dirty="0"/>
          </a:p>
        </p:txBody>
      </p:sp>
      <p:sp>
        <p:nvSpPr>
          <p:cNvPr id="23" name="Text 21"/>
          <p:cNvSpPr txBox="1"/>
          <p:nvPr/>
        </p:nvSpPr>
        <p:spPr>
          <a:xfrm>
            <a:off x="777240" y="5461254"/>
            <a:ext cx="310896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Shows: </a:t>
            </a:r>
            <a:pPr indent="0" marL="0">
              <a:buNone/>
            </a:pPr>
            <a:r>
              <a:rPr lang="en-US" sz="1350" i="1" dirty="0">
                <a:solidFill>
                  <a:srgbClr val="5A5A5A"/>
                </a:solidFill>
                <a:latin typeface="Calibri" pitchFamily="34" charset="0"/>
                <a:ea typeface="Calibri" pitchFamily="34" charset="-122"/>
                <a:cs typeface="Calibri" pitchFamily="34" charset="-120"/>
              </a:rPr>
              <a:t>nervousness and vulnerability.</a:t>
            </a:r>
            <a:endParaRPr lang="en-US" sz="1350" dirty="0"/>
          </a:p>
        </p:txBody>
      </p:sp>
      <p:sp>
        <p:nvSpPr>
          <p:cNvPr id="24" name="Shape 22"/>
          <p:cNvSpPr/>
          <p:nvPr/>
        </p:nvSpPr>
        <p:spPr>
          <a:xfrm>
            <a:off x="4297680" y="4000500"/>
            <a:ext cx="3566160" cy="2171700"/>
          </a:xfrm>
          <a:prstGeom prst="roundRect">
            <a:avLst>
              <a:gd name="adj" fmla="val 3368"/>
            </a:avLst>
          </a:prstGeom>
          <a:solidFill>
            <a:srgbClr val="FFFFFF"/>
          </a:solidFill>
          <a:ln w="9525">
            <a:solidFill>
              <a:srgbClr val="FFFFFF"/>
            </a:solidFill>
            <a:prstDash val="solid"/>
          </a:ln>
        </p:spPr>
      </p:sp>
      <p:sp>
        <p:nvSpPr>
          <p:cNvPr id="25" name="Text 23"/>
          <p:cNvSpPr txBox="1"/>
          <p:nvPr/>
        </p:nvSpPr>
        <p:spPr>
          <a:xfrm>
            <a:off x="4526280" y="4137660"/>
            <a:ext cx="310896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Adam (in the wood)</a:t>
            </a:r>
            <a:endParaRPr lang="en-US" sz="1900" dirty="0"/>
          </a:p>
        </p:txBody>
      </p:sp>
      <p:sp>
        <p:nvSpPr>
          <p:cNvPr id="26" name="Text 24"/>
          <p:cNvSpPr txBox="1"/>
          <p:nvPr/>
        </p:nvSpPr>
        <p:spPr>
          <a:xfrm>
            <a:off x="4526280" y="4549140"/>
            <a:ext cx="310896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The same uniform, torn, dirty and unravelling.</a:t>
            </a:r>
            <a:endParaRPr lang="en-US" sz="1450" dirty="0"/>
          </a:p>
        </p:txBody>
      </p:sp>
      <p:sp>
        <p:nvSpPr>
          <p:cNvPr id="27" name="Text 25"/>
          <p:cNvSpPr txBox="1"/>
          <p:nvPr/>
        </p:nvSpPr>
        <p:spPr>
          <a:xfrm>
            <a:off x="4526280" y="5461254"/>
            <a:ext cx="310896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Shows: </a:t>
            </a:r>
            <a:pPr indent="0" marL="0">
              <a:buNone/>
            </a:pPr>
            <a:r>
              <a:rPr lang="en-US" sz="1350" i="1" dirty="0">
                <a:solidFill>
                  <a:srgbClr val="5A5A5A"/>
                </a:solidFill>
                <a:latin typeface="Calibri" pitchFamily="34" charset="0"/>
                <a:ea typeface="Calibri" pitchFamily="34" charset="-122"/>
                <a:cs typeface="Calibri" pitchFamily="34" charset="-120"/>
              </a:rPr>
              <a:t>his decline since he was left for dead.</a:t>
            </a:r>
            <a:endParaRPr lang="en-US" sz="1350" dirty="0"/>
          </a:p>
        </p:txBody>
      </p:sp>
      <p:sp>
        <p:nvSpPr>
          <p:cNvPr id="28" name="Shape 26"/>
          <p:cNvSpPr/>
          <p:nvPr/>
        </p:nvSpPr>
        <p:spPr>
          <a:xfrm>
            <a:off x="8046720" y="4000500"/>
            <a:ext cx="3566160" cy="2171700"/>
          </a:xfrm>
          <a:prstGeom prst="roundRect">
            <a:avLst>
              <a:gd name="adj" fmla="val 3368"/>
            </a:avLst>
          </a:prstGeom>
          <a:solidFill>
            <a:srgbClr val="2B2B2B"/>
          </a:solidFill>
          <a:ln w="9525">
            <a:solidFill>
              <a:srgbClr val="2B2B2B"/>
            </a:solidFill>
            <a:prstDash val="solid"/>
          </a:ln>
        </p:spPr>
      </p:sp>
      <p:sp>
        <p:nvSpPr>
          <p:cNvPr id="29" name="Text 27"/>
          <p:cNvSpPr txBox="1"/>
          <p:nvPr/>
        </p:nvSpPr>
        <p:spPr>
          <a:xfrm>
            <a:off x="8275320" y="4137660"/>
            <a:ext cx="3108960" cy="365760"/>
          </a:xfrm>
          <a:prstGeom prst="rect">
            <a:avLst/>
          </a:prstGeom>
          <a:noFill/>
          <a:ln/>
        </p:spPr>
        <p:txBody>
          <a:bodyPr wrap="square" lIns="0" tIns="0" rIns="0" bIns="0" rtlCol="0" anchor="t"/>
          <a:lstStyle/>
          <a:p>
            <a:pPr indent="0" marL="0">
              <a:buNone/>
            </a:pPr>
            <a:r>
              <a:rPr lang="en-US" sz="1300" b="1" spc="100" kern="0" dirty="0">
                <a:solidFill>
                  <a:srgbClr val="C9A24B"/>
                </a:solidFill>
                <a:latin typeface="Calibri" pitchFamily="34" charset="0"/>
                <a:ea typeface="Calibri" pitchFamily="34" charset="-122"/>
                <a:cs typeface="Calibri" pitchFamily="34" charset="-120"/>
              </a:rPr>
              <a:t>EXAM TIP</a:t>
            </a:r>
            <a:endParaRPr lang="en-US" sz="1300" dirty="0"/>
          </a:p>
        </p:txBody>
      </p:sp>
      <p:sp>
        <p:nvSpPr>
          <p:cNvPr id="30" name="Text 28"/>
          <p:cNvSpPr txBox="1"/>
          <p:nvPr/>
        </p:nvSpPr>
        <p:spPr>
          <a:xfrm>
            <a:off x="8275320" y="4549140"/>
            <a:ext cx="3108960" cy="144018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Colour can shift within grey, blue and white: a character edging towards a colder blue as guilt or control grows.</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COSTUME 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Name It</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Costume Check 1</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2B2B2B"/>
                </a:solidFill>
                <a:latin typeface="Calibri" pitchFamily="34" charset="0"/>
                <a:ea typeface="Calibri" pitchFamily="34" charset="-122"/>
                <a:cs typeface="Calibri" pitchFamily="34" charset="-120"/>
              </a:rPr>
              <a:t>CHECK  ·  3 MIN</a:t>
            </a:r>
            <a:endParaRPr lang="en-US" sz="1400" dirty="0"/>
          </a:p>
        </p:txBody>
      </p:sp>
      <p:sp>
        <p:nvSpPr>
          <p:cNvPr id="8" name="Text 6"/>
          <p:cNvSpPr txBox="1"/>
          <p:nvPr/>
        </p:nvSpPr>
        <p:spPr>
          <a:xfrm>
            <a:off x="548640" y="1417320"/>
            <a:ext cx="10972800" cy="365760"/>
          </a:xfrm>
          <a:prstGeom prst="rect">
            <a:avLst/>
          </a:prstGeom>
          <a:noFill/>
          <a:ln/>
        </p:spPr>
        <p:txBody>
          <a:bodyPr wrap="square" lIns="0" tIns="0" rIns="0" bIns="0" rtlCol="0" anchor="t"/>
          <a:lstStyle/>
          <a:p>
            <a:pPr indent="0" marL="0">
              <a:buNone/>
            </a:pPr>
            <a:r>
              <a:rPr lang="en-US" sz="1500" i="1" dirty="0">
                <a:solidFill>
                  <a:srgbClr val="D8D5CF"/>
                </a:solidFill>
                <a:latin typeface="Calibri" pitchFamily="34" charset="0"/>
                <a:ea typeface="Calibri" pitchFamily="34" charset="-122"/>
                <a:cs typeface="Calibri" pitchFamily="34" charset="-120"/>
              </a:rPr>
              <a:t>Write the costume term on your whiteboard. 3-2-1-show after each one.</a:t>
            </a:r>
            <a:endParaRPr lang="en-US" sz="1500" dirty="0"/>
          </a:p>
        </p:txBody>
      </p:sp>
      <p:sp>
        <p:nvSpPr>
          <p:cNvPr id="9" name="Shape 7"/>
          <p:cNvSpPr/>
          <p:nvPr/>
        </p:nvSpPr>
        <p:spPr>
          <a:xfrm>
            <a:off x="548640" y="1920240"/>
            <a:ext cx="11064240" cy="731520"/>
          </a:xfrm>
          <a:prstGeom prst="roundRect">
            <a:avLst>
              <a:gd name="adj" fmla="val 10000"/>
            </a:avLst>
          </a:prstGeom>
          <a:solidFill>
            <a:srgbClr val="3D3D3D"/>
          </a:solidFill>
          <a:ln w="9525">
            <a:solidFill>
              <a:srgbClr val="3D3D3D"/>
            </a:solidFill>
            <a:prstDash val="solid"/>
          </a:ln>
        </p:spPr>
      </p:sp>
      <p:sp>
        <p:nvSpPr>
          <p:cNvPr id="10" name="Text 8"/>
          <p:cNvSpPr txBox="1"/>
          <p:nvPr/>
        </p:nvSpPr>
        <p:spPr>
          <a:xfrm>
            <a:off x="777240" y="1920240"/>
            <a:ext cx="457200" cy="731520"/>
          </a:xfrm>
          <a:prstGeom prst="rect">
            <a:avLst/>
          </a:prstGeom>
          <a:noFill/>
          <a:ln/>
        </p:spPr>
        <p:txBody>
          <a:bodyPr wrap="square" lIns="0" tIns="0" rIns="0" bIns="0" rtlCol="0" anchor="ctr"/>
          <a:lstStyle/>
          <a:p>
            <a:pPr indent="0" marL="0">
              <a:buNone/>
            </a:pPr>
            <a:r>
              <a:rPr lang="en-US" sz="2000" b="1" dirty="0">
                <a:solidFill>
                  <a:srgbClr val="C9A24B"/>
                </a:solidFill>
                <a:latin typeface="Cambria" pitchFamily="34" charset="0"/>
                <a:ea typeface="Cambria" pitchFamily="34" charset="-122"/>
                <a:cs typeface="Cambria" pitchFamily="34" charset="-120"/>
              </a:rPr>
              <a:t>1</a:t>
            </a:r>
            <a:endParaRPr lang="en-US" sz="2000" dirty="0"/>
          </a:p>
        </p:txBody>
      </p:sp>
      <p:sp>
        <p:nvSpPr>
          <p:cNvPr id="11" name="Text 9"/>
          <p:cNvSpPr txBox="1"/>
          <p:nvPr/>
        </p:nvSpPr>
        <p:spPr>
          <a:xfrm>
            <a:off x="1325880" y="1920240"/>
            <a:ext cx="10058400" cy="731520"/>
          </a:xfrm>
          <a:prstGeom prst="rect">
            <a:avLst/>
          </a:prstGeom>
          <a:noFill/>
          <a:ln/>
        </p:spPr>
        <p:txBody>
          <a:bodyPr wrap="square" lIns="0" tIns="0" rIns="0" bIns="0" rtlCol="0" anchor="ctr"/>
          <a:lstStyle/>
          <a:p>
            <a:pPr indent="0" marL="0">
              <a:buNone/>
            </a:pPr>
            <a:r>
              <a:rPr lang="en-US" sz="1700" dirty="0">
                <a:solidFill>
                  <a:srgbClr val="FFFFFF"/>
                </a:solidFill>
                <a:latin typeface="Calibri" pitchFamily="34" charset="0"/>
                <a:ea typeface="Calibri" pitchFamily="34" charset="-122"/>
                <a:cs typeface="Calibri" pitchFamily="34" charset="-120"/>
              </a:rPr>
              <a:t>Treating a costume to make it look worn or dirty.</a:t>
            </a:r>
            <a:endParaRPr lang="en-US" sz="1700" dirty="0"/>
          </a:p>
        </p:txBody>
      </p:sp>
      <p:sp>
        <p:nvSpPr>
          <p:cNvPr id="12" name="Shape 10"/>
          <p:cNvSpPr/>
          <p:nvPr/>
        </p:nvSpPr>
        <p:spPr>
          <a:xfrm>
            <a:off x="548640" y="2788920"/>
            <a:ext cx="11064240" cy="731520"/>
          </a:xfrm>
          <a:prstGeom prst="roundRect">
            <a:avLst>
              <a:gd name="adj" fmla="val 10000"/>
            </a:avLst>
          </a:prstGeom>
          <a:solidFill>
            <a:srgbClr val="3D3D3D"/>
          </a:solidFill>
          <a:ln w="9525">
            <a:solidFill>
              <a:srgbClr val="3D3D3D"/>
            </a:solidFill>
            <a:prstDash val="solid"/>
          </a:ln>
        </p:spPr>
      </p:sp>
      <p:sp>
        <p:nvSpPr>
          <p:cNvPr id="13" name="Text 11"/>
          <p:cNvSpPr txBox="1"/>
          <p:nvPr/>
        </p:nvSpPr>
        <p:spPr>
          <a:xfrm>
            <a:off x="777240" y="2788920"/>
            <a:ext cx="457200" cy="731520"/>
          </a:xfrm>
          <a:prstGeom prst="rect">
            <a:avLst/>
          </a:prstGeom>
          <a:noFill/>
          <a:ln/>
        </p:spPr>
        <p:txBody>
          <a:bodyPr wrap="square" lIns="0" tIns="0" rIns="0" bIns="0" rtlCol="0" anchor="ctr"/>
          <a:lstStyle/>
          <a:p>
            <a:pPr indent="0" marL="0">
              <a:buNone/>
            </a:pPr>
            <a:r>
              <a:rPr lang="en-US" sz="2000" b="1" dirty="0">
                <a:solidFill>
                  <a:srgbClr val="C9A24B"/>
                </a:solidFill>
                <a:latin typeface="Cambria" pitchFamily="34" charset="0"/>
                <a:ea typeface="Cambria" pitchFamily="34" charset="-122"/>
                <a:cs typeface="Cambria" pitchFamily="34" charset="-120"/>
              </a:rPr>
              <a:t>2</a:t>
            </a:r>
            <a:endParaRPr lang="en-US" sz="2000" dirty="0"/>
          </a:p>
        </p:txBody>
      </p:sp>
      <p:sp>
        <p:nvSpPr>
          <p:cNvPr id="14" name="Text 12"/>
          <p:cNvSpPr txBox="1"/>
          <p:nvPr/>
        </p:nvSpPr>
        <p:spPr>
          <a:xfrm>
            <a:off x="1325880" y="2788920"/>
            <a:ext cx="10058400" cy="731520"/>
          </a:xfrm>
          <a:prstGeom prst="rect">
            <a:avLst/>
          </a:prstGeom>
          <a:noFill/>
          <a:ln/>
        </p:spPr>
        <p:txBody>
          <a:bodyPr wrap="square" lIns="0" tIns="0" rIns="0" bIns="0" rtlCol="0" anchor="ctr"/>
          <a:lstStyle/>
          <a:p>
            <a:pPr indent="0" marL="0">
              <a:buNone/>
            </a:pPr>
            <a:r>
              <a:rPr lang="en-US" sz="1700" dirty="0">
                <a:solidFill>
                  <a:srgbClr val="FFFFFF"/>
                </a:solidFill>
                <a:latin typeface="Calibri" pitchFamily="34" charset="0"/>
                <a:ea typeface="Calibri" pitchFamily="34" charset="-122"/>
                <a:cs typeface="Calibri" pitchFamily="34" charset="-120"/>
              </a:rPr>
              <a:t>A limited, unifying set of colours.</a:t>
            </a:r>
            <a:endParaRPr lang="en-US" sz="1700" dirty="0"/>
          </a:p>
        </p:txBody>
      </p:sp>
      <p:sp>
        <p:nvSpPr>
          <p:cNvPr id="15" name="Shape 13"/>
          <p:cNvSpPr/>
          <p:nvPr/>
        </p:nvSpPr>
        <p:spPr>
          <a:xfrm>
            <a:off x="548640" y="3657600"/>
            <a:ext cx="11064240" cy="731520"/>
          </a:xfrm>
          <a:prstGeom prst="roundRect">
            <a:avLst>
              <a:gd name="adj" fmla="val 10000"/>
            </a:avLst>
          </a:prstGeom>
          <a:solidFill>
            <a:srgbClr val="3D3D3D"/>
          </a:solidFill>
          <a:ln w="9525">
            <a:solidFill>
              <a:srgbClr val="3D3D3D"/>
            </a:solidFill>
            <a:prstDash val="solid"/>
          </a:ln>
        </p:spPr>
      </p:sp>
      <p:sp>
        <p:nvSpPr>
          <p:cNvPr id="16" name="Text 14"/>
          <p:cNvSpPr txBox="1"/>
          <p:nvPr/>
        </p:nvSpPr>
        <p:spPr>
          <a:xfrm>
            <a:off x="777240" y="3657600"/>
            <a:ext cx="457200" cy="731520"/>
          </a:xfrm>
          <a:prstGeom prst="rect">
            <a:avLst/>
          </a:prstGeom>
          <a:noFill/>
          <a:ln/>
        </p:spPr>
        <p:txBody>
          <a:bodyPr wrap="square" lIns="0" tIns="0" rIns="0" bIns="0" rtlCol="0" anchor="ctr"/>
          <a:lstStyle/>
          <a:p>
            <a:pPr indent="0" marL="0">
              <a:buNone/>
            </a:pPr>
            <a:r>
              <a:rPr lang="en-US" sz="2000" b="1" dirty="0">
                <a:solidFill>
                  <a:srgbClr val="C9A24B"/>
                </a:solidFill>
                <a:latin typeface="Cambria" pitchFamily="34" charset="0"/>
                <a:ea typeface="Cambria" pitchFamily="34" charset="-122"/>
                <a:cs typeface="Cambria" pitchFamily="34" charset="-120"/>
              </a:rPr>
              <a:t>3</a:t>
            </a:r>
            <a:endParaRPr lang="en-US" sz="2000" dirty="0"/>
          </a:p>
        </p:txBody>
      </p:sp>
      <p:sp>
        <p:nvSpPr>
          <p:cNvPr id="17" name="Text 15"/>
          <p:cNvSpPr txBox="1"/>
          <p:nvPr/>
        </p:nvSpPr>
        <p:spPr>
          <a:xfrm>
            <a:off x="1325880" y="3657600"/>
            <a:ext cx="10058400" cy="731520"/>
          </a:xfrm>
          <a:prstGeom prst="rect">
            <a:avLst/>
          </a:prstGeom>
          <a:noFill/>
          <a:ln/>
        </p:spPr>
        <p:txBody>
          <a:bodyPr wrap="square" lIns="0" tIns="0" rIns="0" bIns="0" rtlCol="0" anchor="ctr"/>
          <a:lstStyle/>
          <a:p>
            <a:pPr indent="0" marL="0">
              <a:buNone/>
            </a:pPr>
            <a:r>
              <a:rPr lang="en-US" sz="1700" dirty="0">
                <a:solidFill>
                  <a:srgbClr val="FFFFFF"/>
                </a:solidFill>
                <a:latin typeface="Calibri" pitchFamily="34" charset="0"/>
                <a:ea typeface="Calibri" pitchFamily="34" charset="-122"/>
                <a:cs typeface="Calibri" pitchFamily="34" charset="-120"/>
              </a:rPr>
              <a:t>Costume accurate to real life.</a:t>
            </a:r>
            <a:endParaRPr lang="en-US" sz="1700" dirty="0"/>
          </a:p>
        </p:txBody>
      </p:sp>
      <p:sp>
        <p:nvSpPr>
          <p:cNvPr id="18" name="Shape 16"/>
          <p:cNvSpPr/>
          <p:nvPr/>
        </p:nvSpPr>
        <p:spPr>
          <a:xfrm>
            <a:off x="548640" y="4526280"/>
            <a:ext cx="11064240" cy="731520"/>
          </a:xfrm>
          <a:prstGeom prst="roundRect">
            <a:avLst>
              <a:gd name="adj" fmla="val 10000"/>
            </a:avLst>
          </a:prstGeom>
          <a:solidFill>
            <a:srgbClr val="3D3D3D"/>
          </a:solidFill>
          <a:ln w="9525">
            <a:solidFill>
              <a:srgbClr val="3D3D3D"/>
            </a:solidFill>
            <a:prstDash val="solid"/>
          </a:ln>
        </p:spPr>
      </p:sp>
      <p:sp>
        <p:nvSpPr>
          <p:cNvPr id="19" name="Text 17"/>
          <p:cNvSpPr txBox="1"/>
          <p:nvPr/>
        </p:nvSpPr>
        <p:spPr>
          <a:xfrm>
            <a:off x="777240" y="4526280"/>
            <a:ext cx="457200" cy="731520"/>
          </a:xfrm>
          <a:prstGeom prst="rect">
            <a:avLst/>
          </a:prstGeom>
          <a:noFill/>
          <a:ln/>
        </p:spPr>
        <p:txBody>
          <a:bodyPr wrap="square" lIns="0" tIns="0" rIns="0" bIns="0" rtlCol="0" anchor="ctr"/>
          <a:lstStyle/>
          <a:p>
            <a:pPr indent="0" marL="0">
              <a:buNone/>
            </a:pPr>
            <a:r>
              <a:rPr lang="en-US" sz="2000" b="1" dirty="0">
                <a:solidFill>
                  <a:srgbClr val="C9A24B"/>
                </a:solidFill>
                <a:latin typeface="Cambria" pitchFamily="34" charset="0"/>
                <a:ea typeface="Cambria" pitchFamily="34" charset="-122"/>
                <a:cs typeface="Cambria" pitchFamily="34" charset="-120"/>
              </a:rPr>
              <a:t>4</a:t>
            </a:r>
            <a:endParaRPr lang="en-US" sz="2000" dirty="0"/>
          </a:p>
        </p:txBody>
      </p:sp>
      <p:sp>
        <p:nvSpPr>
          <p:cNvPr id="20" name="Text 18"/>
          <p:cNvSpPr txBox="1"/>
          <p:nvPr/>
        </p:nvSpPr>
        <p:spPr>
          <a:xfrm>
            <a:off x="1325880" y="4526280"/>
            <a:ext cx="10058400" cy="731520"/>
          </a:xfrm>
          <a:prstGeom prst="rect">
            <a:avLst/>
          </a:prstGeom>
          <a:noFill/>
          <a:ln/>
        </p:spPr>
        <p:txBody>
          <a:bodyPr wrap="square" lIns="0" tIns="0" rIns="0" bIns="0" rtlCol="0" anchor="ctr"/>
          <a:lstStyle/>
          <a:p>
            <a:pPr indent="0" marL="0">
              <a:buNone/>
            </a:pPr>
            <a:r>
              <a:rPr lang="en-US" sz="1700" dirty="0">
                <a:solidFill>
                  <a:srgbClr val="FFFFFF"/>
                </a:solidFill>
                <a:latin typeface="Calibri" pitchFamily="34" charset="0"/>
                <a:ea typeface="Calibri" pitchFamily="34" charset="-122"/>
                <a:cs typeface="Calibri" pitchFamily="34" charset="-120"/>
              </a:rPr>
              <a:t>A single item that clearly indicates a character or role.</a:t>
            </a:r>
            <a:endParaRPr lang="en-US" sz="1700" dirty="0"/>
          </a:p>
        </p:txBody>
      </p:sp>
      <p:sp>
        <p:nvSpPr>
          <p:cNvPr id="21" name="Shape 19"/>
          <p:cNvSpPr/>
          <p:nvPr/>
        </p:nvSpPr>
        <p:spPr>
          <a:xfrm>
            <a:off x="548640" y="5394960"/>
            <a:ext cx="11064240" cy="731520"/>
          </a:xfrm>
          <a:prstGeom prst="roundRect">
            <a:avLst>
              <a:gd name="adj" fmla="val 10000"/>
            </a:avLst>
          </a:prstGeom>
          <a:solidFill>
            <a:srgbClr val="3D3D3D"/>
          </a:solidFill>
          <a:ln w="9525">
            <a:solidFill>
              <a:srgbClr val="3D3D3D"/>
            </a:solidFill>
            <a:prstDash val="solid"/>
          </a:ln>
        </p:spPr>
      </p:sp>
      <p:sp>
        <p:nvSpPr>
          <p:cNvPr id="22" name="Text 20"/>
          <p:cNvSpPr txBox="1"/>
          <p:nvPr/>
        </p:nvSpPr>
        <p:spPr>
          <a:xfrm>
            <a:off x="777240" y="5394960"/>
            <a:ext cx="457200" cy="731520"/>
          </a:xfrm>
          <a:prstGeom prst="rect">
            <a:avLst/>
          </a:prstGeom>
          <a:noFill/>
          <a:ln/>
        </p:spPr>
        <p:txBody>
          <a:bodyPr wrap="square" lIns="0" tIns="0" rIns="0" bIns="0" rtlCol="0" anchor="ctr"/>
          <a:lstStyle/>
          <a:p>
            <a:pPr indent="0" marL="0">
              <a:buNone/>
            </a:pPr>
            <a:r>
              <a:rPr lang="en-US" sz="2000" b="1" dirty="0">
                <a:solidFill>
                  <a:srgbClr val="C9A24B"/>
                </a:solidFill>
                <a:latin typeface="Cambria" pitchFamily="34" charset="0"/>
                <a:ea typeface="Cambria" pitchFamily="34" charset="-122"/>
                <a:cs typeface="Cambria" pitchFamily="34" charset="-120"/>
              </a:rPr>
              <a:t>5</a:t>
            </a:r>
            <a:endParaRPr lang="en-US" sz="2000" dirty="0"/>
          </a:p>
        </p:txBody>
      </p:sp>
      <p:sp>
        <p:nvSpPr>
          <p:cNvPr id="23" name="Text 21"/>
          <p:cNvSpPr txBox="1"/>
          <p:nvPr/>
        </p:nvSpPr>
        <p:spPr>
          <a:xfrm>
            <a:off x="1325880" y="5394960"/>
            <a:ext cx="10058400" cy="731520"/>
          </a:xfrm>
          <a:prstGeom prst="rect">
            <a:avLst/>
          </a:prstGeom>
          <a:noFill/>
          <a:ln/>
        </p:spPr>
        <p:txBody>
          <a:bodyPr wrap="square" lIns="0" tIns="0" rIns="0" bIns="0" rtlCol="0" anchor="ctr"/>
          <a:lstStyle/>
          <a:p>
            <a:pPr indent="0" marL="0">
              <a:buNone/>
            </a:pPr>
            <a:r>
              <a:rPr lang="en-US" sz="1700" dirty="0">
                <a:solidFill>
                  <a:srgbClr val="FFFFFF"/>
                </a:solidFill>
                <a:latin typeface="Calibri" pitchFamily="34" charset="0"/>
                <a:ea typeface="Calibri" pitchFamily="34" charset="-122"/>
                <a:cs typeface="Calibri" pitchFamily="34" charset="-120"/>
              </a:rPr>
              <a:t>The feel and appearance of a fabric.</a:t>
            </a:r>
            <a:endParaRPr lang="en-US" sz="1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ANSWERS — CHECK YOUR WHITEBOARD</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Name It: Answers</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Costume Check 1 — answers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548640" y="1600200"/>
            <a:ext cx="11064240" cy="777240"/>
          </a:xfrm>
          <a:prstGeom prst="roundRect">
            <a:avLst>
              <a:gd name="adj" fmla="val 9412"/>
            </a:avLst>
          </a:prstGeom>
          <a:solidFill>
            <a:srgbClr val="3D3D3D"/>
          </a:solidFill>
          <a:ln w="9525">
            <a:solidFill>
              <a:srgbClr val="3D3D3D"/>
            </a:solidFill>
            <a:prstDash val="solid"/>
          </a:ln>
        </p:spPr>
      </p:sp>
      <p:sp>
        <p:nvSpPr>
          <p:cNvPr id="7" name="Text 5"/>
          <p:cNvSpPr txBox="1"/>
          <p:nvPr/>
        </p:nvSpPr>
        <p:spPr>
          <a:xfrm>
            <a:off x="777240" y="1600200"/>
            <a:ext cx="457200" cy="777240"/>
          </a:xfrm>
          <a:prstGeom prst="rect">
            <a:avLst/>
          </a:prstGeom>
          <a:noFill/>
          <a:ln/>
        </p:spPr>
        <p:txBody>
          <a:bodyPr wrap="square" lIns="0" tIns="0" rIns="0" bIns="0" rtlCol="0" anchor="ctr"/>
          <a:lstStyle/>
          <a:p>
            <a:pPr indent="0" marL="0">
              <a:buNone/>
            </a:pPr>
            <a:r>
              <a:rPr lang="en-US" sz="2000" b="1" dirty="0">
                <a:solidFill>
                  <a:srgbClr val="C9A24B"/>
                </a:solidFill>
                <a:latin typeface="Cambria" pitchFamily="34" charset="0"/>
                <a:ea typeface="Cambria" pitchFamily="34" charset="-122"/>
                <a:cs typeface="Cambria" pitchFamily="34" charset="-120"/>
              </a:rPr>
              <a:t>1</a:t>
            </a:r>
            <a:endParaRPr lang="en-US" sz="2000" dirty="0"/>
          </a:p>
        </p:txBody>
      </p:sp>
      <p:sp>
        <p:nvSpPr>
          <p:cNvPr id="8" name="Text 6"/>
          <p:cNvSpPr txBox="1"/>
          <p:nvPr/>
        </p:nvSpPr>
        <p:spPr>
          <a:xfrm>
            <a:off x="1325880" y="1600200"/>
            <a:ext cx="6949440" cy="777240"/>
          </a:xfrm>
          <a:prstGeom prst="rect">
            <a:avLst/>
          </a:prstGeom>
          <a:noFill/>
          <a:ln/>
        </p:spPr>
        <p:txBody>
          <a:bodyPr wrap="square" lIns="0" tIns="0" rIns="0" bIns="0" rtlCol="0" anchor="ctr"/>
          <a:lstStyle/>
          <a:p>
            <a:pPr indent="0" marL="0">
              <a:buNone/>
            </a:pPr>
            <a:r>
              <a:rPr lang="en-US" sz="1600" dirty="0">
                <a:solidFill>
                  <a:srgbClr val="D8D5CF"/>
                </a:solidFill>
                <a:latin typeface="Calibri" pitchFamily="34" charset="0"/>
                <a:ea typeface="Calibri" pitchFamily="34" charset="-122"/>
                <a:cs typeface="Calibri" pitchFamily="34" charset="-120"/>
              </a:rPr>
              <a:t>Treating a costume to make it look worn or dirty.</a:t>
            </a:r>
            <a:endParaRPr lang="en-US" sz="1600" dirty="0"/>
          </a:p>
        </p:txBody>
      </p:sp>
      <p:sp>
        <p:nvSpPr>
          <p:cNvPr id="9" name="Shape 7"/>
          <p:cNvSpPr/>
          <p:nvPr/>
        </p:nvSpPr>
        <p:spPr>
          <a:xfrm>
            <a:off x="8412480" y="1719072"/>
            <a:ext cx="3017520" cy="548640"/>
          </a:xfrm>
          <a:prstGeom prst="roundRect">
            <a:avLst>
              <a:gd name="adj" fmla="val 50000"/>
            </a:avLst>
          </a:prstGeom>
          <a:solidFill>
            <a:srgbClr val="C9A24B"/>
          </a:solidFill>
          <a:ln w="12700">
            <a:solidFill>
              <a:srgbClr val="C9A24B"/>
            </a:solidFill>
            <a:prstDash val="solid"/>
          </a:ln>
        </p:spPr>
      </p:sp>
      <p:sp>
        <p:nvSpPr>
          <p:cNvPr id="10" name="Text 8"/>
          <p:cNvSpPr txBox="1"/>
          <p:nvPr/>
        </p:nvSpPr>
        <p:spPr>
          <a:xfrm>
            <a:off x="8412480" y="1719072"/>
            <a:ext cx="3017520" cy="548640"/>
          </a:xfrm>
          <a:prstGeom prst="rect">
            <a:avLst/>
          </a:prstGeom>
          <a:noFill/>
          <a:ln/>
        </p:spPr>
        <p:txBody>
          <a:bodyPr wrap="square" lIns="0" tIns="0" rIns="0" bIns="0" rtlCol="0" anchor="ctr"/>
          <a:lstStyle/>
          <a:p>
            <a:pPr algn="ctr" indent="0" marL="0">
              <a:buNone/>
            </a:pPr>
            <a:r>
              <a:rPr lang="en-US" sz="1600" b="1" dirty="0">
                <a:solidFill>
                  <a:srgbClr val="2B2B2B"/>
                </a:solidFill>
                <a:latin typeface="Calibri" pitchFamily="34" charset="0"/>
                <a:ea typeface="Calibri" pitchFamily="34" charset="-122"/>
                <a:cs typeface="Calibri" pitchFamily="34" charset="-120"/>
              </a:rPr>
              <a:t>breakdown</a:t>
            </a:r>
            <a:endParaRPr lang="en-US" sz="1600" dirty="0"/>
          </a:p>
        </p:txBody>
      </p:sp>
      <p:sp>
        <p:nvSpPr>
          <p:cNvPr id="11" name="Shape 9"/>
          <p:cNvSpPr/>
          <p:nvPr/>
        </p:nvSpPr>
        <p:spPr>
          <a:xfrm>
            <a:off x="548640" y="2514600"/>
            <a:ext cx="11064240" cy="777240"/>
          </a:xfrm>
          <a:prstGeom prst="roundRect">
            <a:avLst>
              <a:gd name="adj" fmla="val 9412"/>
            </a:avLst>
          </a:prstGeom>
          <a:solidFill>
            <a:srgbClr val="3D3D3D"/>
          </a:solidFill>
          <a:ln w="9525">
            <a:solidFill>
              <a:srgbClr val="3D3D3D"/>
            </a:solidFill>
            <a:prstDash val="solid"/>
          </a:ln>
        </p:spPr>
      </p:sp>
      <p:sp>
        <p:nvSpPr>
          <p:cNvPr id="12" name="Text 10"/>
          <p:cNvSpPr txBox="1"/>
          <p:nvPr/>
        </p:nvSpPr>
        <p:spPr>
          <a:xfrm>
            <a:off x="777240" y="2514600"/>
            <a:ext cx="457200" cy="777240"/>
          </a:xfrm>
          <a:prstGeom prst="rect">
            <a:avLst/>
          </a:prstGeom>
          <a:noFill/>
          <a:ln/>
        </p:spPr>
        <p:txBody>
          <a:bodyPr wrap="square" lIns="0" tIns="0" rIns="0" bIns="0" rtlCol="0" anchor="ctr"/>
          <a:lstStyle/>
          <a:p>
            <a:pPr indent="0" marL="0">
              <a:buNone/>
            </a:pPr>
            <a:r>
              <a:rPr lang="en-US" sz="2000" b="1" dirty="0">
                <a:solidFill>
                  <a:srgbClr val="C9A24B"/>
                </a:solidFill>
                <a:latin typeface="Cambria" pitchFamily="34" charset="0"/>
                <a:ea typeface="Cambria" pitchFamily="34" charset="-122"/>
                <a:cs typeface="Cambria" pitchFamily="34" charset="-120"/>
              </a:rPr>
              <a:t>2</a:t>
            </a:r>
            <a:endParaRPr lang="en-US" sz="2000" dirty="0"/>
          </a:p>
        </p:txBody>
      </p:sp>
      <p:sp>
        <p:nvSpPr>
          <p:cNvPr id="13" name="Text 11"/>
          <p:cNvSpPr txBox="1"/>
          <p:nvPr/>
        </p:nvSpPr>
        <p:spPr>
          <a:xfrm>
            <a:off x="1325880" y="2514600"/>
            <a:ext cx="6949440" cy="777240"/>
          </a:xfrm>
          <a:prstGeom prst="rect">
            <a:avLst/>
          </a:prstGeom>
          <a:noFill/>
          <a:ln/>
        </p:spPr>
        <p:txBody>
          <a:bodyPr wrap="square" lIns="0" tIns="0" rIns="0" bIns="0" rtlCol="0" anchor="ctr"/>
          <a:lstStyle/>
          <a:p>
            <a:pPr indent="0" marL="0">
              <a:buNone/>
            </a:pPr>
            <a:r>
              <a:rPr lang="en-US" sz="1600" dirty="0">
                <a:solidFill>
                  <a:srgbClr val="D8D5CF"/>
                </a:solidFill>
                <a:latin typeface="Calibri" pitchFamily="34" charset="0"/>
                <a:ea typeface="Calibri" pitchFamily="34" charset="-122"/>
                <a:cs typeface="Calibri" pitchFamily="34" charset="-120"/>
              </a:rPr>
              <a:t>A limited, unifying set of colours.</a:t>
            </a:r>
            <a:endParaRPr lang="en-US" sz="1600" dirty="0"/>
          </a:p>
        </p:txBody>
      </p:sp>
      <p:sp>
        <p:nvSpPr>
          <p:cNvPr id="14" name="Shape 12"/>
          <p:cNvSpPr/>
          <p:nvPr/>
        </p:nvSpPr>
        <p:spPr>
          <a:xfrm>
            <a:off x="8412480" y="2633472"/>
            <a:ext cx="3017520" cy="548640"/>
          </a:xfrm>
          <a:prstGeom prst="roundRect">
            <a:avLst>
              <a:gd name="adj" fmla="val 50000"/>
            </a:avLst>
          </a:prstGeom>
          <a:solidFill>
            <a:srgbClr val="C9A24B"/>
          </a:solidFill>
          <a:ln w="12700">
            <a:solidFill>
              <a:srgbClr val="C9A24B"/>
            </a:solidFill>
            <a:prstDash val="solid"/>
          </a:ln>
        </p:spPr>
      </p:sp>
      <p:sp>
        <p:nvSpPr>
          <p:cNvPr id="15" name="Text 13"/>
          <p:cNvSpPr txBox="1"/>
          <p:nvPr/>
        </p:nvSpPr>
        <p:spPr>
          <a:xfrm>
            <a:off x="8412480" y="2633472"/>
            <a:ext cx="3017520" cy="548640"/>
          </a:xfrm>
          <a:prstGeom prst="rect">
            <a:avLst/>
          </a:prstGeom>
          <a:noFill/>
          <a:ln/>
        </p:spPr>
        <p:txBody>
          <a:bodyPr wrap="square" lIns="0" tIns="0" rIns="0" bIns="0" rtlCol="0" anchor="ctr"/>
          <a:lstStyle/>
          <a:p>
            <a:pPr algn="ctr" indent="0" marL="0">
              <a:buNone/>
            </a:pPr>
            <a:r>
              <a:rPr lang="en-US" sz="1600" b="1" dirty="0">
                <a:solidFill>
                  <a:srgbClr val="2B2B2B"/>
                </a:solidFill>
                <a:latin typeface="Calibri" pitchFamily="34" charset="0"/>
                <a:ea typeface="Calibri" pitchFamily="34" charset="-122"/>
                <a:cs typeface="Calibri" pitchFamily="34" charset="-120"/>
              </a:rPr>
              <a:t>colour palette</a:t>
            </a:r>
            <a:endParaRPr lang="en-US" sz="1600" dirty="0"/>
          </a:p>
        </p:txBody>
      </p:sp>
      <p:sp>
        <p:nvSpPr>
          <p:cNvPr id="16" name="Shape 14"/>
          <p:cNvSpPr/>
          <p:nvPr/>
        </p:nvSpPr>
        <p:spPr>
          <a:xfrm>
            <a:off x="548640" y="3429000"/>
            <a:ext cx="11064240" cy="777240"/>
          </a:xfrm>
          <a:prstGeom prst="roundRect">
            <a:avLst>
              <a:gd name="adj" fmla="val 9412"/>
            </a:avLst>
          </a:prstGeom>
          <a:solidFill>
            <a:srgbClr val="3D3D3D"/>
          </a:solidFill>
          <a:ln w="9525">
            <a:solidFill>
              <a:srgbClr val="3D3D3D"/>
            </a:solidFill>
            <a:prstDash val="solid"/>
          </a:ln>
        </p:spPr>
      </p:sp>
      <p:sp>
        <p:nvSpPr>
          <p:cNvPr id="17" name="Text 15"/>
          <p:cNvSpPr txBox="1"/>
          <p:nvPr/>
        </p:nvSpPr>
        <p:spPr>
          <a:xfrm>
            <a:off x="777240" y="3429000"/>
            <a:ext cx="457200" cy="777240"/>
          </a:xfrm>
          <a:prstGeom prst="rect">
            <a:avLst/>
          </a:prstGeom>
          <a:noFill/>
          <a:ln/>
        </p:spPr>
        <p:txBody>
          <a:bodyPr wrap="square" lIns="0" tIns="0" rIns="0" bIns="0" rtlCol="0" anchor="ctr"/>
          <a:lstStyle/>
          <a:p>
            <a:pPr indent="0" marL="0">
              <a:buNone/>
            </a:pPr>
            <a:r>
              <a:rPr lang="en-US" sz="2000" b="1" dirty="0">
                <a:solidFill>
                  <a:srgbClr val="C9A24B"/>
                </a:solidFill>
                <a:latin typeface="Cambria" pitchFamily="34" charset="0"/>
                <a:ea typeface="Cambria" pitchFamily="34" charset="-122"/>
                <a:cs typeface="Cambria" pitchFamily="34" charset="-120"/>
              </a:rPr>
              <a:t>3</a:t>
            </a:r>
            <a:endParaRPr lang="en-US" sz="2000" dirty="0"/>
          </a:p>
        </p:txBody>
      </p:sp>
      <p:sp>
        <p:nvSpPr>
          <p:cNvPr id="18" name="Text 16"/>
          <p:cNvSpPr txBox="1"/>
          <p:nvPr/>
        </p:nvSpPr>
        <p:spPr>
          <a:xfrm>
            <a:off x="1325880" y="3429000"/>
            <a:ext cx="6949440" cy="777240"/>
          </a:xfrm>
          <a:prstGeom prst="rect">
            <a:avLst/>
          </a:prstGeom>
          <a:noFill/>
          <a:ln/>
        </p:spPr>
        <p:txBody>
          <a:bodyPr wrap="square" lIns="0" tIns="0" rIns="0" bIns="0" rtlCol="0" anchor="ctr"/>
          <a:lstStyle/>
          <a:p>
            <a:pPr indent="0" marL="0">
              <a:buNone/>
            </a:pPr>
            <a:r>
              <a:rPr lang="en-US" sz="1600" dirty="0">
                <a:solidFill>
                  <a:srgbClr val="D8D5CF"/>
                </a:solidFill>
                <a:latin typeface="Calibri" pitchFamily="34" charset="0"/>
                <a:ea typeface="Calibri" pitchFamily="34" charset="-122"/>
                <a:cs typeface="Calibri" pitchFamily="34" charset="-120"/>
              </a:rPr>
              <a:t>Costume accurate to real life.</a:t>
            </a:r>
            <a:endParaRPr lang="en-US" sz="1600" dirty="0"/>
          </a:p>
        </p:txBody>
      </p:sp>
      <p:sp>
        <p:nvSpPr>
          <p:cNvPr id="19" name="Shape 17"/>
          <p:cNvSpPr/>
          <p:nvPr/>
        </p:nvSpPr>
        <p:spPr>
          <a:xfrm>
            <a:off x="8412480" y="3547872"/>
            <a:ext cx="3017520" cy="548640"/>
          </a:xfrm>
          <a:prstGeom prst="roundRect">
            <a:avLst>
              <a:gd name="adj" fmla="val 50000"/>
            </a:avLst>
          </a:prstGeom>
          <a:solidFill>
            <a:srgbClr val="C9A24B"/>
          </a:solidFill>
          <a:ln w="12700">
            <a:solidFill>
              <a:srgbClr val="C9A24B"/>
            </a:solidFill>
            <a:prstDash val="solid"/>
          </a:ln>
        </p:spPr>
      </p:sp>
      <p:sp>
        <p:nvSpPr>
          <p:cNvPr id="20" name="Text 18"/>
          <p:cNvSpPr txBox="1"/>
          <p:nvPr/>
        </p:nvSpPr>
        <p:spPr>
          <a:xfrm>
            <a:off x="8412480" y="3547872"/>
            <a:ext cx="3017520" cy="548640"/>
          </a:xfrm>
          <a:prstGeom prst="rect">
            <a:avLst/>
          </a:prstGeom>
          <a:noFill/>
          <a:ln/>
        </p:spPr>
        <p:txBody>
          <a:bodyPr wrap="square" lIns="0" tIns="0" rIns="0" bIns="0" rtlCol="0" anchor="ctr"/>
          <a:lstStyle/>
          <a:p>
            <a:pPr algn="ctr" indent="0" marL="0">
              <a:buNone/>
            </a:pPr>
            <a:r>
              <a:rPr lang="en-US" sz="1600" b="1" dirty="0">
                <a:solidFill>
                  <a:srgbClr val="2B2B2B"/>
                </a:solidFill>
                <a:latin typeface="Calibri" pitchFamily="34" charset="0"/>
                <a:ea typeface="Calibri" pitchFamily="34" charset="-122"/>
                <a:cs typeface="Calibri" pitchFamily="34" charset="-120"/>
              </a:rPr>
              <a:t>naturalistic</a:t>
            </a:r>
            <a:endParaRPr lang="en-US" sz="1600" dirty="0"/>
          </a:p>
        </p:txBody>
      </p:sp>
      <p:sp>
        <p:nvSpPr>
          <p:cNvPr id="21" name="Shape 19"/>
          <p:cNvSpPr/>
          <p:nvPr/>
        </p:nvSpPr>
        <p:spPr>
          <a:xfrm>
            <a:off x="548640" y="4343400"/>
            <a:ext cx="11064240" cy="777240"/>
          </a:xfrm>
          <a:prstGeom prst="roundRect">
            <a:avLst>
              <a:gd name="adj" fmla="val 9412"/>
            </a:avLst>
          </a:prstGeom>
          <a:solidFill>
            <a:srgbClr val="3D3D3D"/>
          </a:solidFill>
          <a:ln w="9525">
            <a:solidFill>
              <a:srgbClr val="3D3D3D"/>
            </a:solidFill>
            <a:prstDash val="solid"/>
          </a:ln>
        </p:spPr>
      </p:sp>
      <p:sp>
        <p:nvSpPr>
          <p:cNvPr id="22" name="Text 20"/>
          <p:cNvSpPr txBox="1"/>
          <p:nvPr/>
        </p:nvSpPr>
        <p:spPr>
          <a:xfrm>
            <a:off x="777240" y="4343400"/>
            <a:ext cx="457200" cy="777240"/>
          </a:xfrm>
          <a:prstGeom prst="rect">
            <a:avLst/>
          </a:prstGeom>
          <a:noFill/>
          <a:ln/>
        </p:spPr>
        <p:txBody>
          <a:bodyPr wrap="square" lIns="0" tIns="0" rIns="0" bIns="0" rtlCol="0" anchor="ctr"/>
          <a:lstStyle/>
          <a:p>
            <a:pPr indent="0" marL="0">
              <a:buNone/>
            </a:pPr>
            <a:r>
              <a:rPr lang="en-US" sz="2000" b="1" dirty="0">
                <a:solidFill>
                  <a:srgbClr val="C9A24B"/>
                </a:solidFill>
                <a:latin typeface="Cambria" pitchFamily="34" charset="0"/>
                <a:ea typeface="Cambria" pitchFamily="34" charset="-122"/>
                <a:cs typeface="Cambria" pitchFamily="34" charset="-120"/>
              </a:rPr>
              <a:t>4</a:t>
            </a:r>
            <a:endParaRPr lang="en-US" sz="2000" dirty="0"/>
          </a:p>
        </p:txBody>
      </p:sp>
      <p:sp>
        <p:nvSpPr>
          <p:cNvPr id="23" name="Text 21"/>
          <p:cNvSpPr txBox="1"/>
          <p:nvPr/>
        </p:nvSpPr>
        <p:spPr>
          <a:xfrm>
            <a:off x="1325880" y="4343400"/>
            <a:ext cx="6949440" cy="777240"/>
          </a:xfrm>
          <a:prstGeom prst="rect">
            <a:avLst/>
          </a:prstGeom>
          <a:noFill/>
          <a:ln/>
        </p:spPr>
        <p:txBody>
          <a:bodyPr wrap="square" lIns="0" tIns="0" rIns="0" bIns="0" rtlCol="0" anchor="ctr"/>
          <a:lstStyle/>
          <a:p>
            <a:pPr indent="0" marL="0">
              <a:buNone/>
            </a:pPr>
            <a:r>
              <a:rPr lang="en-US" sz="1600" dirty="0">
                <a:solidFill>
                  <a:srgbClr val="D8D5CF"/>
                </a:solidFill>
                <a:latin typeface="Calibri" pitchFamily="34" charset="0"/>
                <a:ea typeface="Calibri" pitchFamily="34" charset="-122"/>
                <a:cs typeface="Calibri" pitchFamily="34" charset="-120"/>
              </a:rPr>
              <a:t>A single item that clearly indicates a character or role.</a:t>
            </a:r>
            <a:endParaRPr lang="en-US" sz="1600" dirty="0"/>
          </a:p>
        </p:txBody>
      </p:sp>
      <p:sp>
        <p:nvSpPr>
          <p:cNvPr id="24" name="Shape 22"/>
          <p:cNvSpPr/>
          <p:nvPr/>
        </p:nvSpPr>
        <p:spPr>
          <a:xfrm>
            <a:off x="8412480" y="4462272"/>
            <a:ext cx="3017520" cy="548640"/>
          </a:xfrm>
          <a:prstGeom prst="roundRect">
            <a:avLst>
              <a:gd name="adj" fmla="val 50000"/>
            </a:avLst>
          </a:prstGeom>
          <a:solidFill>
            <a:srgbClr val="C9A24B"/>
          </a:solidFill>
          <a:ln w="12700">
            <a:solidFill>
              <a:srgbClr val="C9A24B"/>
            </a:solidFill>
            <a:prstDash val="solid"/>
          </a:ln>
        </p:spPr>
      </p:sp>
      <p:sp>
        <p:nvSpPr>
          <p:cNvPr id="25" name="Text 23"/>
          <p:cNvSpPr txBox="1"/>
          <p:nvPr/>
        </p:nvSpPr>
        <p:spPr>
          <a:xfrm>
            <a:off x="8412480" y="4462272"/>
            <a:ext cx="3017520" cy="548640"/>
          </a:xfrm>
          <a:prstGeom prst="rect">
            <a:avLst/>
          </a:prstGeom>
          <a:noFill/>
          <a:ln/>
        </p:spPr>
        <p:txBody>
          <a:bodyPr wrap="square" lIns="0" tIns="0" rIns="0" bIns="0" rtlCol="0" anchor="ctr"/>
          <a:lstStyle/>
          <a:p>
            <a:pPr algn="ctr" indent="0" marL="0">
              <a:buNone/>
            </a:pPr>
            <a:r>
              <a:rPr lang="en-US" sz="1600" b="1" dirty="0">
                <a:solidFill>
                  <a:srgbClr val="2B2B2B"/>
                </a:solidFill>
                <a:latin typeface="Calibri" pitchFamily="34" charset="0"/>
                <a:ea typeface="Calibri" pitchFamily="34" charset="-122"/>
                <a:cs typeface="Calibri" pitchFamily="34" charset="-120"/>
              </a:rPr>
              <a:t>representational</a:t>
            </a:r>
            <a:endParaRPr lang="en-US" sz="1600" dirty="0"/>
          </a:p>
        </p:txBody>
      </p:sp>
      <p:sp>
        <p:nvSpPr>
          <p:cNvPr id="26" name="Shape 24"/>
          <p:cNvSpPr/>
          <p:nvPr/>
        </p:nvSpPr>
        <p:spPr>
          <a:xfrm>
            <a:off x="548640" y="5257800"/>
            <a:ext cx="11064240" cy="777240"/>
          </a:xfrm>
          <a:prstGeom prst="roundRect">
            <a:avLst>
              <a:gd name="adj" fmla="val 9412"/>
            </a:avLst>
          </a:prstGeom>
          <a:solidFill>
            <a:srgbClr val="3D3D3D"/>
          </a:solidFill>
          <a:ln w="9525">
            <a:solidFill>
              <a:srgbClr val="3D3D3D"/>
            </a:solidFill>
            <a:prstDash val="solid"/>
          </a:ln>
        </p:spPr>
      </p:sp>
      <p:sp>
        <p:nvSpPr>
          <p:cNvPr id="27" name="Text 25"/>
          <p:cNvSpPr txBox="1"/>
          <p:nvPr/>
        </p:nvSpPr>
        <p:spPr>
          <a:xfrm>
            <a:off x="777240" y="5257800"/>
            <a:ext cx="457200" cy="777240"/>
          </a:xfrm>
          <a:prstGeom prst="rect">
            <a:avLst/>
          </a:prstGeom>
          <a:noFill/>
          <a:ln/>
        </p:spPr>
        <p:txBody>
          <a:bodyPr wrap="square" lIns="0" tIns="0" rIns="0" bIns="0" rtlCol="0" anchor="ctr"/>
          <a:lstStyle/>
          <a:p>
            <a:pPr indent="0" marL="0">
              <a:buNone/>
            </a:pPr>
            <a:r>
              <a:rPr lang="en-US" sz="2000" b="1" dirty="0">
                <a:solidFill>
                  <a:srgbClr val="C9A24B"/>
                </a:solidFill>
                <a:latin typeface="Cambria" pitchFamily="34" charset="0"/>
                <a:ea typeface="Cambria" pitchFamily="34" charset="-122"/>
                <a:cs typeface="Cambria" pitchFamily="34" charset="-120"/>
              </a:rPr>
              <a:t>5</a:t>
            </a:r>
            <a:endParaRPr lang="en-US" sz="2000" dirty="0"/>
          </a:p>
        </p:txBody>
      </p:sp>
      <p:sp>
        <p:nvSpPr>
          <p:cNvPr id="28" name="Text 26"/>
          <p:cNvSpPr txBox="1"/>
          <p:nvPr/>
        </p:nvSpPr>
        <p:spPr>
          <a:xfrm>
            <a:off x="1325880" y="5257800"/>
            <a:ext cx="6949440" cy="777240"/>
          </a:xfrm>
          <a:prstGeom prst="rect">
            <a:avLst/>
          </a:prstGeom>
          <a:noFill/>
          <a:ln/>
        </p:spPr>
        <p:txBody>
          <a:bodyPr wrap="square" lIns="0" tIns="0" rIns="0" bIns="0" rtlCol="0" anchor="ctr"/>
          <a:lstStyle/>
          <a:p>
            <a:pPr indent="0" marL="0">
              <a:buNone/>
            </a:pPr>
            <a:r>
              <a:rPr lang="en-US" sz="1600" dirty="0">
                <a:solidFill>
                  <a:srgbClr val="D8D5CF"/>
                </a:solidFill>
                <a:latin typeface="Calibri" pitchFamily="34" charset="0"/>
                <a:ea typeface="Calibri" pitchFamily="34" charset="-122"/>
                <a:cs typeface="Calibri" pitchFamily="34" charset="-120"/>
              </a:rPr>
              <a:t>The feel and appearance of a fabric.</a:t>
            </a:r>
            <a:endParaRPr lang="en-US" sz="1600" dirty="0"/>
          </a:p>
        </p:txBody>
      </p:sp>
      <p:sp>
        <p:nvSpPr>
          <p:cNvPr id="29" name="Shape 27"/>
          <p:cNvSpPr/>
          <p:nvPr/>
        </p:nvSpPr>
        <p:spPr>
          <a:xfrm>
            <a:off x="8412480" y="5376672"/>
            <a:ext cx="3017520" cy="548640"/>
          </a:xfrm>
          <a:prstGeom prst="roundRect">
            <a:avLst>
              <a:gd name="adj" fmla="val 50000"/>
            </a:avLst>
          </a:prstGeom>
          <a:solidFill>
            <a:srgbClr val="C9A24B"/>
          </a:solidFill>
          <a:ln w="12700">
            <a:solidFill>
              <a:srgbClr val="C9A24B"/>
            </a:solidFill>
            <a:prstDash val="solid"/>
          </a:ln>
        </p:spPr>
      </p:sp>
      <p:sp>
        <p:nvSpPr>
          <p:cNvPr id="30" name="Text 28"/>
          <p:cNvSpPr txBox="1"/>
          <p:nvPr/>
        </p:nvSpPr>
        <p:spPr>
          <a:xfrm>
            <a:off x="8412480" y="5376672"/>
            <a:ext cx="3017520" cy="548640"/>
          </a:xfrm>
          <a:prstGeom prst="rect">
            <a:avLst/>
          </a:prstGeom>
          <a:noFill/>
          <a:ln/>
        </p:spPr>
        <p:txBody>
          <a:bodyPr wrap="square" lIns="0" tIns="0" rIns="0" bIns="0" rtlCol="0" anchor="ctr"/>
          <a:lstStyle/>
          <a:p>
            <a:pPr algn="ctr" indent="0" marL="0">
              <a:buNone/>
            </a:pPr>
            <a:r>
              <a:rPr lang="en-US" sz="1600" b="1" dirty="0">
                <a:solidFill>
                  <a:srgbClr val="2B2B2B"/>
                </a:solidFill>
                <a:latin typeface="Calibri" pitchFamily="34" charset="0"/>
                <a:ea typeface="Calibri" pitchFamily="34" charset="-122"/>
                <a:cs typeface="Calibri" pitchFamily="34" charset="-120"/>
              </a:rPr>
              <a:t>texture</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COSTUME 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Hinge Question</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Costume Check 2</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2B2B2B"/>
                </a:solidFill>
                <a:latin typeface="Calibri" pitchFamily="34" charset="0"/>
                <a:ea typeface="Calibri" pitchFamily="34" charset="-122"/>
                <a:cs typeface="Calibri" pitchFamily="34" charset="-120"/>
              </a:rPr>
              <a:t>CHECK  ·  1 MIN</a:t>
            </a:r>
            <a:endParaRPr lang="en-US" sz="1400" dirty="0"/>
          </a:p>
        </p:txBody>
      </p:sp>
      <p:sp>
        <p:nvSpPr>
          <p:cNvPr id="8" name="Text 6"/>
          <p:cNvSpPr txBox="1"/>
          <p:nvPr/>
        </p:nvSpPr>
        <p:spPr>
          <a:xfrm>
            <a:off x="548640" y="1600200"/>
            <a:ext cx="11064240" cy="82296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You want the audience to see how long Adam has been living in the hedge. Which technique should you use?</a:t>
            </a:r>
            <a:endParaRPr lang="en-US" sz="2200" dirty="0"/>
          </a:p>
        </p:txBody>
      </p:sp>
      <p:sp>
        <p:nvSpPr>
          <p:cNvPr id="9" name="Shape 7"/>
          <p:cNvSpPr/>
          <p:nvPr/>
        </p:nvSpPr>
        <p:spPr>
          <a:xfrm>
            <a:off x="548640" y="2651760"/>
            <a:ext cx="5440680" cy="1554480"/>
          </a:xfrm>
          <a:prstGeom prst="roundRect">
            <a:avLst>
              <a:gd name="adj" fmla="val 4706"/>
            </a:avLst>
          </a:prstGeom>
          <a:solidFill>
            <a:srgbClr val="3D3D3D"/>
          </a:solidFill>
          <a:ln w="9525">
            <a:solidFill>
              <a:srgbClr val="3D3D3D"/>
            </a:solidFill>
            <a:prstDash val="solid"/>
          </a:ln>
        </p:spPr>
      </p:sp>
      <p:sp>
        <p:nvSpPr>
          <p:cNvPr id="10" name="Shape 8"/>
          <p:cNvSpPr/>
          <p:nvPr/>
        </p:nvSpPr>
        <p:spPr>
          <a:xfrm>
            <a:off x="822960" y="3108960"/>
            <a:ext cx="640080" cy="640080"/>
          </a:xfrm>
          <a:prstGeom prst="ellipse">
            <a:avLst/>
          </a:prstGeom>
          <a:solidFill>
            <a:srgbClr val="C9A24B"/>
          </a:solidFill>
          <a:ln w="12700">
            <a:solidFill>
              <a:srgbClr val="C9A24B"/>
            </a:solidFill>
            <a:prstDash val="solid"/>
          </a:ln>
        </p:spPr>
      </p:sp>
      <p:sp>
        <p:nvSpPr>
          <p:cNvPr id="11" name="Text 9"/>
          <p:cNvSpPr txBox="1"/>
          <p:nvPr/>
        </p:nvSpPr>
        <p:spPr>
          <a:xfrm>
            <a:off x="822960" y="310896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A</a:t>
            </a:r>
            <a:endParaRPr lang="en-US" sz="2000" dirty="0"/>
          </a:p>
        </p:txBody>
      </p:sp>
      <p:sp>
        <p:nvSpPr>
          <p:cNvPr id="12" name="Text 10"/>
          <p:cNvSpPr txBox="1"/>
          <p:nvPr/>
        </p:nvSpPr>
        <p:spPr>
          <a:xfrm>
            <a:off x="1691640" y="265176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A brand-new costume</a:t>
            </a:r>
            <a:endParaRPr lang="en-US" sz="1600" dirty="0"/>
          </a:p>
        </p:txBody>
      </p:sp>
      <p:sp>
        <p:nvSpPr>
          <p:cNvPr id="13" name="Shape 11"/>
          <p:cNvSpPr/>
          <p:nvPr/>
        </p:nvSpPr>
        <p:spPr>
          <a:xfrm>
            <a:off x="6172200" y="2651760"/>
            <a:ext cx="5440680" cy="1554480"/>
          </a:xfrm>
          <a:prstGeom prst="roundRect">
            <a:avLst>
              <a:gd name="adj" fmla="val 4706"/>
            </a:avLst>
          </a:prstGeom>
          <a:solidFill>
            <a:srgbClr val="3D3D3D"/>
          </a:solidFill>
          <a:ln w="9525">
            <a:solidFill>
              <a:srgbClr val="3D3D3D"/>
            </a:solidFill>
            <a:prstDash val="solid"/>
          </a:ln>
        </p:spPr>
      </p:sp>
      <p:sp>
        <p:nvSpPr>
          <p:cNvPr id="14" name="Shape 12"/>
          <p:cNvSpPr/>
          <p:nvPr/>
        </p:nvSpPr>
        <p:spPr>
          <a:xfrm>
            <a:off x="6446520" y="3108960"/>
            <a:ext cx="640080" cy="640080"/>
          </a:xfrm>
          <a:prstGeom prst="ellipse">
            <a:avLst/>
          </a:prstGeom>
          <a:solidFill>
            <a:srgbClr val="C9A24B"/>
          </a:solidFill>
          <a:ln w="12700">
            <a:solidFill>
              <a:srgbClr val="C9A24B"/>
            </a:solidFill>
            <a:prstDash val="solid"/>
          </a:ln>
        </p:spPr>
      </p:sp>
      <p:sp>
        <p:nvSpPr>
          <p:cNvPr id="15" name="Text 13"/>
          <p:cNvSpPr txBox="1"/>
          <p:nvPr/>
        </p:nvSpPr>
        <p:spPr>
          <a:xfrm>
            <a:off x="6446520" y="310896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B</a:t>
            </a:r>
            <a:endParaRPr lang="en-US" sz="2000" dirty="0"/>
          </a:p>
        </p:txBody>
      </p:sp>
      <p:sp>
        <p:nvSpPr>
          <p:cNvPr id="16" name="Text 14"/>
          <p:cNvSpPr txBox="1"/>
          <p:nvPr/>
        </p:nvSpPr>
        <p:spPr>
          <a:xfrm>
            <a:off x="7315200" y="265176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Breakdown</a:t>
            </a:r>
            <a:endParaRPr lang="en-US" sz="1600" dirty="0"/>
          </a:p>
        </p:txBody>
      </p:sp>
      <p:sp>
        <p:nvSpPr>
          <p:cNvPr id="17" name="Shape 15"/>
          <p:cNvSpPr/>
          <p:nvPr/>
        </p:nvSpPr>
        <p:spPr>
          <a:xfrm>
            <a:off x="548640" y="4434840"/>
            <a:ext cx="5440680" cy="1554480"/>
          </a:xfrm>
          <a:prstGeom prst="roundRect">
            <a:avLst>
              <a:gd name="adj" fmla="val 4706"/>
            </a:avLst>
          </a:prstGeom>
          <a:solidFill>
            <a:srgbClr val="3D3D3D"/>
          </a:solidFill>
          <a:ln w="9525">
            <a:solidFill>
              <a:srgbClr val="3D3D3D"/>
            </a:solidFill>
            <a:prstDash val="solid"/>
          </a:ln>
        </p:spPr>
      </p:sp>
      <p:sp>
        <p:nvSpPr>
          <p:cNvPr id="18" name="Shape 16"/>
          <p:cNvSpPr/>
          <p:nvPr/>
        </p:nvSpPr>
        <p:spPr>
          <a:xfrm>
            <a:off x="822960" y="4892040"/>
            <a:ext cx="640080" cy="640080"/>
          </a:xfrm>
          <a:prstGeom prst="ellipse">
            <a:avLst/>
          </a:prstGeom>
          <a:solidFill>
            <a:srgbClr val="C9A24B"/>
          </a:solidFill>
          <a:ln w="12700">
            <a:solidFill>
              <a:srgbClr val="C9A24B"/>
            </a:solidFill>
            <a:prstDash val="solid"/>
          </a:ln>
        </p:spPr>
      </p:sp>
      <p:sp>
        <p:nvSpPr>
          <p:cNvPr id="19" name="Text 17"/>
          <p:cNvSpPr txBox="1"/>
          <p:nvPr/>
        </p:nvSpPr>
        <p:spPr>
          <a:xfrm>
            <a:off x="822960" y="489204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C</a:t>
            </a:r>
            <a:endParaRPr lang="en-US" sz="2000" dirty="0"/>
          </a:p>
        </p:txBody>
      </p:sp>
      <p:sp>
        <p:nvSpPr>
          <p:cNvPr id="20" name="Text 18"/>
          <p:cNvSpPr txBox="1"/>
          <p:nvPr/>
        </p:nvSpPr>
        <p:spPr>
          <a:xfrm>
            <a:off x="1691640" y="443484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Representational costume</a:t>
            </a:r>
            <a:endParaRPr lang="en-US" sz="1600" dirty="0"/>
          </a:p>
        </p:txBody>
      </p:sp>
      <p:sp>
        <p:nvSpPr>
          <p:cNvPr id="21" name="Shape 19"/>
          <p:cNvSpPr/>
          <p:nvPr/>
        </p:nvSpPr>
        <p:spPr>
          <a:xfrm>
            <a:off x="6172200" y="4434840"/>
            <a:ext cx="5440680" cy="1554480"/>
          </a:xfrm>
          <a:prstGeom prst="roundRect">
            <a:avLst>
              <a:gd name="adj" fmla="val 4706"/>
            </a:avLst>
          </a:prstGeom>
          <a:solidFill>
            <a:srgbClr val="3D3D3D"/>
          </a:solidFill>
          <a:ln w="9525">
            <a:solidFill>
              <a:srgbClr val="3D3D3D"/>
            </a:solidFill>
            <a:prstDash val="solid"/>
          </a:ln>
        </p:spPr>
      </p:sp>
      <p:sp>
        <p:nvSpPr>
          <p:cNvPr id="22" name="Shape 20"/>
          <p:cNvSpPr/>
          <p:nvPr/>
        </p:nvSpPr>
        <p:spPr>
          <a:xfrm>
            <a:off x="6446520" y="4892040"/>
            <a:ext cx="640080" cy="640080"/>
          </a:xfrm>
          <a:prstGeom prst="ellipse">
            <a:avLst/>
          </a:prstGeom>
          <a:solidFill>
            <a:srgbClr val="C9A24B"/>
          </a:solidFill>
          <a:ln w="12700">
            <a:solidFill>
              <a:srgbClr val="C9A24B"/>
            </a:solidFill>
            <a:prstDash val="solid"/>
          </a:ln>
        </p:spPr>
      </p:sp>
      <p:sp>
        <p:nvSpPr>
          <p:cNvPr id="23" name="Text 21"/>
          <p:cNvSpPr txBox="1"/>
          <p:nvPr/>
        </p:nvSpPr>
        <p:spPr>
          <a:xfrm>
            <a:off x="6446520" y="489204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D</a:t>
            </a:r>
            <a:endParaRPr lang="en-US" sz="2000" dirty="0"/>
          </a:p>
        </p:txBody>
      </p:sp>
      <p:sp>
        <p:nvSpPr>
          <p:cNvPr id="24" name="Text 22"/>
          <p:cNvSpPr txBox="1"/>
          <p:nvPr/>
        </p:nvSpPr>
        <p:spPr>
          <a:xfrm>
            <a:off x="7315200" y="443484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A colour palette</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ANSWERS — CHECK YOUR WHITEBOARD</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Hinge Question: Answer</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Costume Check 2 — answers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Text 4"/>
          <p:cNvSpPr txBox="1"/>
          <p:nvPr/>
        </p:nvSpPr>
        <p:spPr>
          <a:xfrm>
            <a:off x="548640" y="1463040"/>
            <a:ext cx="11064240" cy="777240"/>
          </a:xfrm>
          <a:prstGeom prst="rect">
            <a:avLst/>
          </a:prstGeom>
          <a:noFill/>
          <a:ln/>
        </p:spPr>
        <p:txBody>
          <a:bodyPr wrap="square" lIns="0" tIns="0" rIns="0" bIns="0" rtlCol="0" anchor="ctr"/>
          <a:lstStyle/>
          <a:p>
            <a:pPr indent="0" marL="0">
              <a:buNone/>
            </a:pPr>
            <a:r>
              <a:rPr lang="en-US" sz="1900" b="1" dirty="0">
                <a:solidFill>
                  <a:srgbClr val="FFFFFF"/>
                </a:solidFill>
                <a:latin typeface="Cambria" pitchFamily="34" charset="0"/>
                <a:ea typeface="Cambria" pitchFamily="34" charset="-122"/>
                <a:cs typeface="Cambria" pitchFamily="34" charset="-120"/>
              </a:rPr>
              <a:t>You want the audience to see how long Adam has been living in the hedge. Which technique should you use?</a:t>
            </a:r>
            <a:endParaRPr lang="en-US" sz="1900" dirty="0"/>
          </a:p>
        </p:txBody>
      </p:sp>
      <p:sp>
        <p:nvSpPr>
          <p:cNvPr id="7" name="Shape 5"/>
          <p:cNvSpPr/>
          <p:nvPr/>
        </p:nvSpPr>
        <p:spPr>
          <a:xfrm>
            <a:off x="548640" y="2377440"/>
            <a:ext cx="5440680" cy="1325880"/>
          </a:xfrm>
          <a:prstGeom prst="roundRect">
            <a:avLst>
              <a:gd name="adj" fmla="val 5517"/>
            </a:avLst>
          </a:prstGeom>
          <a:solidFill>
            <a:srgbClr val="333333"/>
          </a:solidFill>
          <a:ln w="9525">
            <a:solidFill>
              <a:srgbClr val="333333"/>
            </a:solidFill>
            <a:prstDash val="solid"/>
          </a:ln>
        </p:spPr>
      </p:sp>
      <p:sp>
        <p:nvSpPr>
          <p:cNvPr id="8" name="Shape 6"/>
          <p:cNvSpPr/>
          <p:nvPr/>
        </p:nvSpPr>
        <p:spPr>
          <a:xfrm>
            <a:off x="822960" y="2743200"/>
            <a:ext cx="594360" cy="594360"/>
          </a:xfrm>
          <a:prstGeom prst="ellipse">
            <a:avLst/>
          </a:prstGeom>
          <a:solidFill>
            <a:srgbClr val="5A5A5A"/>
          </a:solidFill>
          <a:ln w="12700">
            <a:solidFill>
              <a:srgbClr val="5A5A5A"/>
            </a:solidFill>
            <a:prstDash val="solid"/>
          </a:ln>
        </p:spPr>
      </p:sp>
      <p:sp>
        <p:nvSpPr>
          <p:cNvPr id="9" name="Text 7"/>
          <p:cNvSpPr txBox="1"/>
          <p:nvPr/>
        </p:nvSpPr>
        <p:spPr>
          <a:xfrm>
            <a:off x="822960" y="2743200"/>
            <a:ext cx="594360" cy="594360"/>
          </a:xfrm>
          <a:prstGeom prst="rect">
            <a:avLst/>
          </a:prstGeom>
          <a:noFill/>
          <a:ln/>
        </p:spPr>
        <p:txBody>
          <a:bodyPr wrap="square" lIns="0" tIns="0" rIns="0" bIns="0" rtlCol="0" anchor="ctr"/>
          <a:lstStyle/>
          <a:p>
            <a:pPr algn="ctr" indent="0" marL="0">
              <a:buNone/>
            </a:pPr>
            <a:r>
              <a:rPr lang="en-US" sz="1900" b="1" dirty="0">
                <a:solidFill>
                  <a:srgbClr val="B9B9B9"/>
                </a:solidFill>
                <a:latin typeface="Cambria" pitchFamily="34" charset="0"/>
                <a:ea typeface="Cambria" pitchFamily="34" charset="-122"/>
                <a:cs typeface="Cambria" pitchFamily="34" charset="-120"/>
              </a:rPr>
              <a:t>A</a:t>
            </a:r>
            <a:endParaRPr lang="en-US" sz="1900" dirty="0"/>
          </a:p>
        </p:txBody>
      </p:sp>
      <p:sp>
        <p:nvSpPr>
          <p:cNvPr id="10" name="Text 8"/>
          <p:cNvSpPr txBox="1"/>
          <p:nvPr/>
        </p:nvSpPr>
        <p:spPr>
          <a:xfrm>
            <a:off x="1645920" y="2377440"/>
            <a:ext cx="4160520" cy="1325880"/>
          </a:xfrm>
          <a:prstGeom prst="rect">
            <a:avLst/>
          </a:prstGeom>
          <a:noFill/>
          <a:ln/>
        </p:spPr>
        <p:txBody>
          <a:bodyPr wrap="square" lIns="0" tIns="0" rIns="0" bIns="0" rtlCol="0" anchor="ctr"/>
          <a:lstStyle/>
          <a:p>
            <a:pPr indent="0" marL="0">
              <a:buNone/>
            </a:pPr>
            <a:r>
              <a:rPr lang="en-US" sz="1500" dirty="0">
                <a:solidFill>
                  <a:srgbClr val="8C8C8C"/>
                </a:solidFill>
                <a:latin typeface="Calibri" pitchFamily="34" charset="0"/>
                <a:ea typeface="Calibri" pitchFamily="34" charset="-122"/>
                <a:cs typeface="Calibri" pitchFamily="34" charset="-120"/>
              </a:rPr>
              <a:t>A brand-new costume</a:t>
            </a:r>
            <a:endParaRPr lang="en-US" sz="1500" dirty="0"/>
          </a:p>
        </p:txBody>
      </p:sp>
      <p:sp>
        <p:nvSpPr>
          <p:cNvPr id="11" name="Shape 9"/>
          <p:cNvSpPr/>
          <p:nvPr/>
        </p:nvSpPr>
        <p:spPr>
          <a:xfrm>
            <a:off x="6172200" y="2377440"/>
            <a:ext cx="5440680" cy="1325880"/>
          </a:xfrm>
          <a:prstGeom prst="roundRect">
            <a:avLst>
              <a:gd name="adj" fmla="val 5517"/>
            </a:avLst>
          </a:prstGeom>
          <a:solidFill>
            <a:srgbClr val="3A3423"/>
          </a:solidFill>
          <a:ln w="38100">
            <a:solidFill>
              <a:srgbClr val="C9A24B"/>
            </a:solidFill>
            <a:prstDash val="solid"/>
          </a:ln>
        </p:spPr>
      </p:sp>
      <p:sp>
        <p:nvSpPr>
          <p:cNvPr id="12" name="Shape 10"/>
          <p:cNvSpPr/>
          <p:nvPr/>
        </p:nvSpPr>
        <p:spPr>
          <a:xfrm>
            <a:off x="6446520" y="2743200"/>
            <a:ext cx="594360" cy="594360"/>
          </a:xfrm>
          <a:prstGeom prst="ellipse">
            <a:avLst/>
          </a:prstGeom>
          <a:solidFill>
            <a:srgbClr val="C9A24B"/>
          </a:solidFill>
          <a:ln w="12700">
            <a:solidFill>
              <a:srgbClr val="C9A24B"/>
            </a:solidFill>
            <a:prstDash val="solid"/>
          </a:ln>
        </p:spPr>
      </p:sp>
      <p:sp>
        <p:nvSpPr>
          <p:cNvPr id="13" name="Text 11"/>
          <p:cNvSpPr txBox="1"/>
          <p:nvPr/>
        </p:nvSpPr>
        <p:spPr>
          <a:xfrm>
            <a:off x="6446520" y="2743200"/>
            <a:ext cx="594360" cy="594360"/>
          </a:xfrm>
          <a:prstGeom prst="rect">
            <a:avLst/>
          </a:prstGeom>
          <a:noFill/>
          <a:ln/>
        </p:spPr>
        <p:txBody>
          <a:bodyPr wrap="square" lIns="0" tIns="0" rIns="0" bIns="0" rtlCol="0" anchor="ctr"/>
          <a:lstStyle/>
          <a:p>
            <a:pPr algn="ctr" indent="0" marL="0">
              <a:buNone/>
            </a:pPr>
            <a:r>
              <a:rPr lang="en-US" sz="1900" b="1" dirty="0">
                <a:solidFill>
                  <a:srgbClr val="2B2B2B"/>
                </a:solidFill>
                <a:latin typeface="Cambria" pitchFamily="34" charset="0"/>
                <a:ea typeface="Cambria" pitchFamily="34" charset="-122"/>
                <a:cs typeface="Cambria" pitchFamily="34" charset="-120"/>
              </a:rPr>
              <a:t>✓</a:t>
            </a:r>
            <a:endParaRPr lang="en-US" sz="1900" dirty="0"/>
          </a:p>
        </p:txBody>
      </p:sp>
      <p:sp>
        <p:nvSpPr>
          <p:cNvPr id="14" name="Text 12"/>
          <p:cNvSpPr txBox="1"/>
          <p:nvPr/>
        </p:nvSpPr>
        <p:spPr>
          <a:xfrm>
            <a:off x="7269480" y="2377440"/>
            <a:ext cx="4160520" cy="132588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Breakdown</a:t>
            </a:r>
            <a:endParaRPr lang="en-US" sz="1500" dirty="0"/>
          </a:p>
        </p:txBody>
      </p:sp>
      <p:sp>
        <p:nvSpPr>
          <p:cNvPr id="15" name="Shape 13"/>
          <p:cNvSpPr/>
          <p:nvPr/>
        </p:nvSpPr>
        <p:spPr>
          <a:xfrm>
            <a:off x="548640" y="3840480"/>
            <a:ext cx="5440680" cy="1325880"/>
          </a:xfrm>
          <a:prstGeom prst="roundRect">
            <a:avLst>
              <a:gd name="adj" fmla="val 5517"/>
            </a:avLst>
          </a:prstGeom>
          <a:solidFill>
            <a:srgbClr val="333333"/>
          </a:solidFill>
          <a:ln w="9525">
            <a:solidFill>
              <a:srgbClr val="333333"/>
            </a:solidFill>
            <a:prstDash val="solid"/>
          </a:ln>
        </p:spPr>
      </p:sp>
      <p:sp>
        <p:nvSpPr>
          <p:cNvPr id="16" name="Shape 14"/>
          <p:cNvSpPr/>
          <p:nvPr/>
        </p:nvSpPr>
        <p:spPr>
          <a:xfrm>
            <a:off x="822960" y="4206240"/>
            <a:ext cx="594360" cy="594360"/>
          </a:xfrm>
          <a:prstGeom prst="ellipse">
            <a:avLst/>
          </a:prstGeom>
          <a:solidFill>
            <a:srgbClr val="5A5A5A"/>
          </a:solidFill>
          <a:ln w="12700">
            <a:solidFill>
              <a:srgbClr val="5A5A5A"/>
            </a:solidFill>
            <a:prstDash val="solid"/>
          </a:ln>
        </p:spPr>
      </p:sp>
      <p:sp>
        <p:nvSpPr>
          <p:cNvPr id="17" name="Text 15"/>
          <p:cNvSpPr txBox="1"/>
          <p:nvPr/>
        </p:nvSpPr>
        <p:spPr>
          <a:xfrm>
            <a:off x="822960" y="4206240"/>
            <a:ext cx="594360" cy="594360"/>
          </a:xfrm>
          <a:prstGeom prst="rect">
            <a:avLst/>
          </a:prstGeom>
          <a:noFill/>
          <a:ln/>
        </p:spPr>
        <p:txBody>
          <a:bodyPr wrap="square" lIns="0" tIns="0" rIns="0" bIns="0" rtlCol="0" anchor="ctr"/>
          <a:lstStyle/>
          <a:p>
            <a:pPr algn="ctr" indent="0" marL="0">
              <a:buNone/>
            </a:pPr>
            <a:r>
              <a:rPr lang="en-US" sz="1900" b="1" dirty="0">
                <a:solidFill>
                  <a:srgbClr val="B9B9B9"/>
                </a:solidFill>
                <a:latin typeface="Cambria" pitchFamily="34" charset="0"/>
                <a:ea typeface="Cambria" pitchFamily="34" charset="-122"/>
                <a:cs typeface="Cambria" pitchFamily="34" charset="-120"/>
              </a:rPr>
              <a:t>C</a:t>
            </a:r>
            <a:endParaRPr lang="en-US" sz="1900" dirty="0"/>
          </a:p>
        </p:txBody>
      </p:sp>
      <p:sp>
        <p:nvSpPr>
          <p:cNvPr id="18" name="Text 16"/>
          <p:cNvSpPr txBox="1"/>
          <p:nvPr/>
        </p:nvSpPr>
        <p:spPr>
          <a:xfrm>
            <a:off x="1645920" y="3840480"/>
            <a:ext cx="4160520" cy="1325880"/>
          </a:xfrm>
          <a:prstGeom prst="rect">
            <a:avLst/>
          </a:prstGeom>
          <a:noFill/>
          <a:ln/>
        </p:spPr>
        <p:txBody>
          <a:bodyPr wrap="square" lIns="0" tIns="0" rIns="0" bIns="0" rtlCol="0" anchor="ctr"/>
          <a:lstStyle/>
          <a:p>
            <a:pPr indent="0" marL="0">
              <a:buNone/>
            </a:pPr>
            <a:r>
              <a:rPr lang="en-US" sz="1500" dirty="0">
                <a:solidFill>
                  <a:srgbClr val="8C8C8C"/>
                </a:solidFill>
                <a:latin typeface="Calibri" pitchFamily="34" charset="0"/>
                <a:ea typeface="Calibri" pitchFamily="34" charset="-122"/>
                <a:cs typeface="Calibri" pitchFamily="34" charset="-120"/>
              </a:rPr>
              <a:t>Representational costume</a:t>
            </a:r>
            <a:endParaRPr lang="en-US" sz="1500" dirty="0"/>
          </a:p>
        </p:txBody>
      </p:sp>
      <p:sp>
        <p:nvSpPr>
          <p:cNvPr id="19" name="Shape 17"/>
          <p:cNvSpPr/>
          <p:nvPr/>
        </p:nvSpPr>
        <p:spPr>
          <a:xfrm>
            <a:off x="6172200" y="3840480"/>
            <a:ext cx="5440680" cy="1325880"/>
          </a:xfrm>
          <a:prstGeom prst="roundRect">
            <a:avLst>
              <a:gd name="adj" fmla="val 5517"/>
            </a:avLst>
          </a:prstGeom>
          <a:solidFill>
            <a:srgbClr val="333333"/>
          </a:solidFill>
          <a:ln w="9525">
            <a:solidFill>
              <a:srgbClr val="333333"/>
            </a:solidFill>
            <a:prstDash val="solid"/>
          </a:ln>
        </p:spPr>
      </p:sp>
      <p:sp>
        <p:nvSpPr>
          <p:cNvPr id="20" name="Shape 18"/>
          <p:cNvSpPr/>
          <p:nvPr/>
        </p:nvSpPr>
        <p:spPr>
          <a:xfrm>
            <a:off x="6446520" y="4206240"/>
            <a:ext cx="594360" cy="594360"/>
          </a:xfrm>
          <a:prstGeom prst="ellipse">
            <a:avLst/>
          </a:prstGeom>
          <a:solidFill>
            <a:srgbClr val="5A5A5A"/>
          </a:solidFill>
          <a:ln w="12700">
            <a:solidFill>
              <a:srgbClr val="5A5A5A"/>
            </a:solidFill>
            <a:prstDash val="solid"/>
          </a:ln>
        </p:spPr>
      </p:sp>
      <p:sp>
        <p:nvSpPr>
          <p:cNvPr id="21" name="Text 19"/>
          <p:cNvSpPr txBox="1"/>
          <p:nvPr/>
        </p:nvSpPr>
        <p:spPr>
          <a:xfrm>
            <a:off x="6446520" y="4206240"/>
            <a:ext cx="594360" cy="594360"/>
          </a:xfrm>
          <a:prstGeom prst="rect">
            <a:avLst/>
          </a:prstGeom>
          <a:noFill/>
          <a:ln/>
        </p:spPr>
        <p:txBody>
          <a:bodyPr wrap="square" lIns="0" tIns="0" rIns="0" bIns="0" rtlCol="0" anchor="ctr"/>
          <a:lstStyle/>
          <a:p>
            <a:pPr algn="ctr" indent="0" marL="0">
              <a:buNone/>
            </a:pPr>
            <a:r>
              <a:rPr lang="en-US" sz="1900" b="1" dirty="0">
                <a:solidFill>
                  <a:srgbClr val="B9B9B9"/>
                </a:solidFill>
                <a:latin typeface="Cambria" pitchFamily="34" charset="0"/>
                <a:ea typeface="Cambria" pitchFamily="34" charset="-122"/>
                <a:cs typeface="Cambria" pitchFamily="34" charset="-120"/>
              </a:rPr>
              <a:t>D</a:t>
            </a:r>
            <a:endParaRPr lang="en-US" sz="1900" dirty="0"/>
          </a:p>
        </p:txBody>
      </p:sp>
      <p:sp>
        <p:nvSpPr>
          <p:cNvPr id="22" name="Text 20"/>
          <p:cNvSpPr txBox="1"/>
          <p:nvPr/>
        </p:nvSpPr>
        <p:spPr>
          <a:xfrm>
            <a:off x="7269480" y="3840480"/>
            <a:ext cx="4160520" cy="1325880"/>
          </a:xfrm>
          <a:prstGeom prst="rect">
            <a:avLst/>
          </a:prstGeom>
          <a:noFill/>
          <a:ln/>
        </p:spPr>
        <p:txBody>
          <a:bodyPr wrap="square" lIns="0" tIns="0" rIns="0" bIns="0" rtlCol="0" anchor="ctr"/>
          <a:lstStyle/>
          <a:p>
            <a:pPr indent="0" marL="0">
              <a:buNone/>
            </a:pPr>
            <a:r>
              <a:rPr lang="en-US" sz="1500" dirty="0">
                <a:solidFill>
                  <a:srgbClr val="8C8C8C"/>
                </a:solidFill>
                <a:latin typeface="Calibri" pitchFamily="34" charset="0"/>
                <a:ea typeface="Calibri" pitchFamily="34" charset="-122"/>
                <a:cs typeface="Calibri" pitchFamily="34" charset="-120"/>
              </a:rPr>
              <a:t>A colour palette</a:t>
            </a:r>
            <a:endParaRPr lang="en-US" sz="1500" dirty="0"/>
          </a:p>
        </p:txBody>
      </p:sp>
      <p:sp>
        <p:nvSpPr>
          <p:cNvPr id="23" name="Shape 21"/>
          <p:cNvSpPr/>
          <p:nvPr/>
        </p:nvSpPr>
        <p:spPr>
          <a:xfrm>
            <a:off x="548640" y="5440680"/>
            <a:ext cx="11064240" cy="868680"/>
          </a:xfrm>
          <a:prstGeom prst="roundRect">
            <a:avLst>
              <a:gd name="adj" fmla="val 8421"/>
            </a:avLst>
          </a:prstGeom>
          <a:solidFill>
            <a:srgbClr val="C9A24B"/>
          </a:solidFill>
          <a:ln w="9525">
            <a:solidFill>
              <a:srgbClr val="C9A24B"/>
            </a:solidFill>
            <a:prstDash val="solid"/>
          </a:ln>
        </p:spPr>
      </p:sp>
      <p:sp>
        <p:nvSpPr>
          <p:cNvPr id="24" name="Text 22"/>
          <p:cNvSpPr txBox="1"/>
          <p:nvPr/>
        </p:nvSpPr>
        <p:spPr>
          <a:xfrm>
            <a:off x="822960" y="5440680"/>
            <a:ext cx="10515600" cy="868680"/>
          </a:xfrm>
          <a:prstGeom prst="rect">
            <a:avLst/>
          </a:prstGeom>
          <a:noFill/>
          <a:ln/>
        </p:spPr>
        <p:txBody>
          <a:bodyPr wrap="square" lIns="0" tIns="0" rIns="0" bIns="0" rtlCol="0" anchor="ctr"/>
          <a:lstStyle/>
          <a:p>
            <a:pPr indent="0" marL="0">
              <a:buNone/>
            </a:pPr>
            <a:r>
              <a:rPr lang="en-US" sz="1500" b="1" dirty="0">
                <a:solidFill>
                  <a:srgbClr val="2B2B2B"/>
                </a:solidFill>
                <a:latin typeface="Calibri" pitchFamily="34" charset="0"/>
                <a:ea typeface="Calibri" pitchFamily="34" charset="-122"/>
                <a:cs typeface="Calibri" pitchFamily="34" charset="-120"/>
              </a:rPr>
              <a:t>Answer: B.  </a:t>
            </a:r>
            <a:pPr indent="0" marL="0">
              <a:buNone/>
            </a:pPr>
            <a:r>
              <a:rPr lang="en-US" sz="1500" dirty="0">
                <a:solidFill>
                  <a:srgbClr val="2B2B2B"/>
                </a:solidFill>
                <a:latin typeface="Calibri" pitchFamily="34" charset="0"/>
                <a:ea typeface="Calibri" pitchFamily="34" charset="-122"/>
                <a:cs typeface="Calibri" pitchFamily="34" charset="-120"/>
              </a:rPr>
              <a:t>Breakdown treats a costume to look worn, shabby or dirty, showing exactly how long Adam has been living in the hedge.</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4F3F1"/>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PART 2 — TODAY'S EXTRACT</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Today's Extract: DNA, Pages 54–55</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The Extract</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 DO  ·  3 MIN</a:t>
            </a:r>
            <a:endParaRPr lang="en-US" sz="1400" dirty="0"/>
          </a:p>
        </p:txBody>
      </p:sp>
      <p:sp>
        <p:nvSpPr>
          <p:cNvPr id="8" name="Shape 6"/>
          <p:cNvSpPr/>
          <p:nvPr/>
        </p:nvSpPr>
        <p:spPr>
          <a:xfrm>
            <a:off x="548640" y="1645920"/>
            <a:ext cx="5394960" cy="4526280"/>
          </a:xfrm>
          <a:prstGeom prst="roundRect">
            <a:avLst>
              <a:gd name="adj" fmla="val 1616"/>
            </a:avLst>
          </a:prstGeom>
          <a:solidFill>
            <a:srgbClr val="FFFFFF"/>
          </a:solidFill>
          <a:ln w="9525">
            <a:solidFill>
              <a:srgbClr val="FFFFFF"/>
            </a:solidFill>
            <a:prstDash val="solid"/>
          </a:ln>
        </p:spPr>
      </p:sp>
      <p:sp>
        <p:nvSpPr>
          <p:cNvPr id="9" name="Text 7"/>
          <p:cNvSpPr txBox="1"/>
          <p:nvPr/>
        </p:nvSpPr>
        <p:spPr>
          <a:xfrm>
            <a:off x="822960" y="1828800"/>
            <a:ext cx="4846320" cy="320040"/>
          </a:xfrm>
          <a:prstGeom prst="rect">
            <a:avLst/>
          </a:prstGeom>
          <a:noFill/>
          <a:ln/>
        </p:spPr>
        <p:txBody>
          <a:bodyPr wrap="square" lIns="0" tIns="0" rIns="0" bIns="0" rtlCol="0" anchor="t"/>
          <a:lstStyle/>
          <a:p>
            <a:pPr indent="0" marL="0">
              <a:buNone/>
            </a:pPr>
            <a:r>
              <a:rPr lang="en-US" sz="1300" b="1" spc="100" kern="0" dirty="0">
                <a:solidFill>
                  <a:srgbClr val="990011"/>
                </a:solidFill>
                <a:latin typeface="Calibri" pitchFamily="34" charset="0"/>
                <a:ea typeface="Calibri" pitchFamily="34" charset="-122"/>
                <a:cs typeface="Calibri" pitchFamily="34" charset="-120"/>
              </a:rPr>
              <a:t>WHAT HAPPENS</a:t>
            </a:r>
            <a:endParaRPr lang="en-US" sz="1300" dirty="0"/>
          </a:p>
        </p:txBody>
      </p:sp>
      <p:sp>
        <p:nvSpPr>
          <p:cNvPr id="10" name="Text 8"/>
          <p:cNvSpPr txBox="1"/>
          <p:nvPr/>
        </p:nvSpPr>
        <p:spPr>
          <a:xfrm>
            <a:off x="822960" y="2240280"/>
            <a:ext cx="4846320" cy="2926080"/>
          </a:xfrm>
          <a:prstGeom prst="rect">
            <a:avLst/>
          </a:prstGeom>
          <a:noFill/>
          <a:ln/>
        </p:spPr>
        <p:txBody>
          <a:bodyPr wrap="square" lIns="0" tIns="0" rIns="0" bIns="0" rtlCol="0" anchor="t"/>
          <a:lstStyle/>
          <a:p>
            <a:pPr indent="0" marL="0">
              <a:buNone/>
            </a:pPr>
            <a:r>
              <a:rPr lang="en-US" sz="1550" dirty="0">
                <a:solidFill>
                  <a:srgbClr val="222222"/>
                </a:solidFill>
                <a:latin typeface="Calibri" pitchFamily="34" charset="0"/>
                <a:ea typeface="Calibri" pitchFamily="34" charset="-122"/>
                <a:cs typeface="Calibri" pitchFamily="34" charset="-120"/>
              </a:rPr>
              <a:t>Act One, early in the play: the group have just realised Adam is dead. Lou keeps saying the word "dead", Danny panics that this is not part of his plan for dental college, and John Tate, trying to stay in charge, bans the word altogether. Then Richard enters with Cathy, grinning, and Brian, crying. Richard says "He's dead" straight away, John Tate loses his temper, and Cathy says it is exciting, "better than ordinary life".</a:t>
            </a:r>
            <a:endParaRPr lang="en-US" sz="1550" dirty="0"/>
          </a:p>
        </p:txBody>
      </p:sp>
      <p:sp>
        <p:nvSpPr>
          <p:cNvPr id="11" name="Text 9"/>
          <p:cNvSpPr txBox="1"/>
          <p:nvPr/>
        </p:nvSpPr>
        <p:spPr>
          <a:xfrm>
            <a:off x="822960" y="5212080"/>
            <a:ext cx="4846320" cy="868680"/>
          </a:xfrm>
          <a:prstGeom prst="rect">
            <a:avLst/>
          </a:prstGeom>
          <a:noFill/>
          <a:ln/>
        </p:spPr>
        <p:txBody>
          <a:bodyPr wrap="square" lIns="0" tIns="0" rIns="0" bIns="0" rtlCol="0" anchor="t"/>
          <a:lstStyle/>
          <a:p>
            <a:pPr indent="0" marL="0">
              <a:buNone/>
            </a:pPr>
            <a:r>
              <a:rPr lang="en-US" sz="1350" b="1" dirty="0">
                <a:solidFill>
                  <a:srgbClr val="5A5A5A"/>
                </a:solidFill>
                <a:latin typeface="Calibri" pitchFamily="34" charset="0"/>
                <a:ea typeface="Calibri" pitchFamily="34" charset="-122"/>
                <a:cs typeface="Calibri" pitchFamily="34" charset="-120"/>
              </a:rPr>
              <a:t>Who's on stage: </a:t>
            </a:r>
            <a:pPr indent="0" marL="0">
              <a:buNone/>
            </a:pPr>
            <a:r>
              <a:rPr lang="en-US" sz="1350" dirty="0">
                <a:solidFill>
                  <a:srgbClr val="5A5A5A"/>
                </a:solidFill>
                <a:latin typeface="Calibri" pitchFamily="34" charset="0"/>
                <a:ea typeface="Calibri" pitchFamily="34" charset="-122"/>
                <a:cs typeface="Calibri" pitchFamily="34" charset="-120"/>
              </a:rPr>
              <a:t>John Tate · Lou · Danny · then Richard, Cathy and Brian. At this early point, everyone is still in clean, ordinary uniform.</a:t>
            </a:r>
            <a:endParaRPr lang="en-US" sz="1350" dirty="0"/>
          </a:p>
        </p:txBody>
      </p:sp>
      <p:sp>
        <p:nvSpPr>
          <p:cNvPr id="12" name="Shape 10"/>
          <p:cNvSpPr/>
          <p:nvPr/>
        </p:nvSpPr>
        <p:spPr>
          <a:xfrm>
            <a:off x="6126480" y="1645920"/>
            <a:ext cx="5486400" cy="1005840"/>
          </a:xfrm>
          <a:prstGeom prst="roundRect">
            <a:avLst>
              <a:gd name="adj" fmla="val 7273"/>
            </a:avLst>
          </a:prstGeom>
          <a:solidFill>
            <a:srgbClr val="2B2B2B"/>
          </a:solidFill>
          <a:ln w="9525">
            <a:solidFill>
              <a:srgbClr val="2B2B2B"/>
            </a:solidFill>
            <a:prstDash val="solid"/>
          </a:ln>
        </p:spPr>
      </p:sp>
      <p:sp>
        <p:nvSpPr>
          <p:cNvPr id="13" name="Shape 11"/>
          <p:cNvSpPr/>
          <p:nvPr/>
        </p:nvSpPr>
        <p:spPr>
          <a:xfrm>
            <a:off x="6355080" y="1874520"/>
            <a:ext cx="548640" cy="548640"/>
          </a:xfrm>
          <a:prstGeom prst="ellipse">
            <a:avLst/>
          </a:prstGeom>
          <a:solidFill>
            <a:srgbClr val="C9A24B"/>
          </a:solidFill>
          <a:ln w="12700">
            <a:solidFill>
              <a:srgbClr val="C9A24B"/>
            </a:solidFill>
            <a:prstDash val="solid"/>
          </a:ln>
        </p:spPr>
      </p:sp>
      <p:sp>
        <p:nvSpPr>
          <p:cNvPr id="14" name="Text 12"/>
          <p:cNvSpPr txBox="1"/>
          <p:nvPr/>
        </p:nvSpPr>
        <p:spPr>
          <a:xfrm>
            <a:off x="6355080" y="1874520"/>
            <a:ext cx="548640" cy="548640"/>
          </a:xfrm>
          <a:prstGeom prst="rect">
            <a:avLst/>
          </a:prstGeom>
          <a:noFill/>
          <a:ln/>
        </p:spPr>
        <p:txBody>
          <a:bodyPr wrap="square" lIns="0" tIns="0" rIns="0" bIns="0" rtlCol="0" anchor="ctr"/>
          <a:lstStyle/>
          <a:p>
            <a:pPr algn="ctr" indent="0" marL="0">
              <a:buNone/>
            </a:pPr>
            <a:r>
              <a:rPr lang="en-US" sz="1800" b="1" dirty="0">
                <a:solidFill>
                  <a:srgbClr val="2B2B2B"/>
                </a:solidFill>
                <a:latin typeface="Cambria" pitchFamily="34" charset="0"/>
                <a:ea typeface="Cambria" pitchFamily="34" charset="-122"/>
                <a:cs typeface="Cambria" pitchFamily="34" charset="-120"/>
              </a:rPr>
              <a:t>1</a:t>
            </a:r>
            <a:endParaRPr lang="en-US" sz="1800" dirty="0"/>
          </a:p>
        </p:txBody>
      </p:sp>
      <p:sp>
        <p:nvSpPr>
          <p:cNvPr id="15" name="Text 13"/>
          <p:cNvSpPr txBox="1"/>
          <p:nvPr/>
        </p:nvSpPr>
        <p:spPr>
          <a:xfrm>
            <a:off x="7086600" y="1645920"/>
            <a:ext cx="4389120" cy="1005840"/>
          </a:xfrm>
          <a:prstGeom prst="rect">
            <a:avLst/>
          </a:prstGeom>
          <a:noFill/>
          <a:ln/>
        </p:spPr>
        <p:txBody>
          <a:bodyPr wrap="square" lIns="0" tIns="0" rIns="0" bIns="0" rtlCol="0" anchor="ctr"/>
          <a:lstStyle/>
          <a:p>
            <a:pPr indent="0" marL="0">
              <a:buNone/>
            </a:pPr>
            <a:r>
              <a:rPr lang="en-US" sz="1500" b="1" dirty="0">
                <a:solidFill>
                  <a:srgbClr val="C9A24B"/>
                </a:solidFill>
                <a:latin typeface="Calibri" pitchFamily="34" charset="0"/>
                <a:ea typeface="Calibri" pitchFamily="34" charset="-122"/>
                <a:cs typeface="Calibri" pitchFamily="34" charset="-120"/>
              </a:rPr>
              <a:t>Danny: "This is not dental college."</a:t>
            </a:r>
            <a:endParaRPr lang="en-US" sz="1500" dirty="0"/>
          </a:p>
          <a:p>
            <a:pPr indent="0" marL="0">
              <a:buNone/>
            </a:pPr>
            <a:r>
              <a:rPr lang="en-US" sz="1300" dirty="0">
                <a:solidFill>
                  <a:srgbClr val="FFFFFF"/>
                </a:solidFill>
                <a:latin typeface="Calibri" pitchFamily="34" charset="0"/>
                <a:ea typeface="Calibri" pitchFamily="34" charset="-122"/>
                <a:cs typeface="Calibri" pitchFamily="34" charset="-120"/>
              </a:rPr>
              <a:t>A careful planner whose future is at risk.</a:t>
            </a:r>
            <a:endParaRPr lang="en-US" sz="1500" dirty="0"/>
          </a:p>
        </p:txBody>
      </p:sp>
      <p:sp>
        <p:nvSpPr>
          <p:cNvPr id="16" name="Shape 14"/>
          <p:cNvSpPr/>
          <p:nvPr/>
        </p:nvSpPr>
        <p:spPr>
          <a:xfrm>
            <a:off x="6126480" y="2807208"/>
            <a:ext cx="5486400" cy="1005840"/>
          </a:xfrm>
          <a:prstGeom prst="roundRect">
            <a:avLst>
              <a:gd name="adj" fmla="val 7273"/>
            </a:avLst>
          </a:prstGeom>
          <a:solidFill>
            <a:srgbClr val="2B2B2B"/>
          </a:solidFill>
          <a:ln w="9525">
            <a:solidFill>
              <a:srgbClr val="2B2B2B"/>
            </a:solidFill>
            <a:prstDash val="solid"/>
          </a:ln>
        </p:spPr>
      </p:sp>
      <p:sp>
        <p:nvSpPr>
          <p:cNvPr id="17" name="Shape 15"/>
          <p:cNvSpPr/>
          <p:nvPr/>
        </p:nvSpPr>
        <p:spPr>
          <a:xfrm>
            <a:off x="6355080" y="3035808"/>
            <a:ext cx="548640" cy="548640"/>
          </a:xfrm>
          <a:prstGeom prst="ellipse">
            <a:avLst/>
          </a:prstGeom>
          <a:solidFill>
            <a:srgbClr val="C9A24B"/>
          </a:solidFill>
          <a:ln w="12700">
            <a:solidFill>
              <a:srgbClr val="C9A24B"/>
            </a:solidFill>
            <a:prstDash val="solid"/>
          </a:ln>
        </p:spPr>
      </p:sp>
      <p:sp>
        <p:nvSpPr>
          <p:cNvPr id="18" name="Text 16"/>
          <p:cNvSpPr txBox="1"/>
          <p:nvPr/>
        </p:nvSpPr>
        <p:spPr>
          <a:xfrm>
            <a:off x="6355080" y="3035808"/>
            <a:ext cx="548640" cy="548640"/>
          </a:xfrm>
          <a:prstGeom prst="rect">
            <a:avLst/>
          </a:prstGeom>
          <a:noFill/>
          <a:ln/>
        </p:spPr>
        <p:txBody>
          <a:bodyPr wrap="square" lIns="0" tIns="0" rIns="0" bIns="0" rtlCol="0" anchor="ctr"/>
          <a:lstStyle/>
          <a:p>
            <a:pPr algn="ctr" indent="0" marL="0">
              <a:buNone/>
            </a:pPr>
            <a:r>
              <a:rPr lang="en-US" sz="1800" b="1" dirty="0">
                <a:solidFill>
                  <a:srgbClr val="2B2B2B"/>
                </a:solidFill>
                <a:latin typeface="Cambria" pitchFamily="34" charset="0"/>
                <a:ea typeface="Cambria" pitchFamily="34" charset="-122"/>
                <a:cs typeface="Cambria" pitchFamily="34" charset="-120"/>
              </a:rPr>
              <a:t>2</a:t>
            </a:r>
            <a:endParaRPr lang="en-US" sz="1800" dirty="0"/>
          </a:p>
        </p:txBody>
      </p:sp>
      <p:sp>
        <p:nvSpPr>
          <p:cNvPr id="19" name="Text 17"/>
          <p:cNvSpPr txBox="1"/>
          <p:nvPr/>
        </p:nvSpPr>
        <p:spPr>
          <a:xfrm>
            <a:off x="7086600" y="2807208"/>
            <a:ext cx="4389120" cy="1005840"/>
          </a:xfrm>
          <a:prstGeom prst="rect">
            <a:avLst/>
          </a:prstGeom>
          <a:noFill/>
          <a:ln/>
        </p:spPr>
        <p:txBody>
          <a:bodyPr wrap="square" lIns="0" tIns="0" rIns="0" bIns="0" rtlCol="0" anchor="ctr"/>
          <a:lstStyle/>
          <a:p>
            <a:pPr indent="0" marL="0">
              <a:buNone/>
            </a:pPr>
            <a:r>
              <a:rPr lang="en-US" sz="1500" b="1" dirty="0">
                <a:solidFill>
                  <a:srgbClr val="C9A24B"/>
                </a:solidFill>
                <a:latin typeface="Calibri" pitchFamily="34" charset="0"/>
                <a:ea typeface="Calibri" pitchFamily="34" charset="-122"/>
                <a:cs typeface="Calibri" pitchFamily="34" charset="-120"/>
              </a:rPr>
              <a:t>John Tate: "That word is banned."</a:t>
            </a:r>
            <a:endParaRPr lang="en-US" sz="1500" dirty="0"/>
          </a:p>
          <a:p>
            <a:pPr indent="0" marL="0">
              <a:buNone/>
            </a:pPr>
            <a:r>
              <a:rPr lang="en-US" sz="1300" dirty="0">
                <a:solidFill>
                  <a:srgbClr val="FFFFFF"/>
                </a:solidFill>
                <a:latin typeface="Calibri" pitchFamily="34" charset="0"/>
                <a:ea typeface="Calibri" pitchFamily="34" charset="-122"/>
                <a:cs typeface="Calibri" pitchFamily="34" charset="-120"/>
              </a:rPr>
              <a:t>A leader trying hard to stay in control.</a:t>
            </a:r>
            <a:endParaRPr lang="en-US" sz="1500" dirty="0"/>
          </a:p>
        </p:txBody>
      </p:sp>
      <p:sp>
        <p:nvSpPr>
          <p:cNvPr id="20" name="Shape 18"/>
          <p:cNvSpPr/>
          <p:nvPr/>
        </p:nvSpPr>
        <p:spPr>
          <a:xfrm>
            <a:off x="6126480" y="3968496"/>
            <a:ext cx="5486400" cy="1005840"/>
          </a:xfrm>
          <a:prstGeom prst="roundRect">
            <a:avLst>
              <a:gd name="adj" fmla="val 7273"/>
            </a:avLst>
          </a:prstGeom>
          <a:solidFill>
            <a:srgbClr val="2B2B2B"/>
          </a:solidFill>
          <a:ln w="9525">
            <a:solidFill>
              <a:srgbClr val="2B2B2B"/>
            </a:solidFill>
            <a:prstDash val="solid"/>
          </a:ln>
        </p:spPr>
      </p:sp>
      <p:sp>
        <p:nvSpPr>
          <p:cNvPr id="21" name="Shape 19"/>
          <p:cNvSpPr/>
          <p:nvPr/>
        </p:nvSpPr>
        <p:spPr>
          <a:xfrm>
            <a:off x="6355080" y="4197096"/>
            <a:ext cx="548640" cy="548640"/>
          </a:xfrm>
          <a:prstGeom prst="ellipse">
            <a:avLst/>
          </a:prstGeom>
          <a:solidFill>
            <a:srgbClr val="C9A24B"/>
          </a:solidFill>
          <a:ln w="12700">
            <a:solidFill>
              <a:srgbClr val="C9A24B"/>
            </a:solidFill>
            <a:prstDash val="solid"/>
          </a:ln>
        </p:spPr>
      </p:sp>
      <p:sp>
        <p:nvSpPr>
          <p:cNvPr id="22" name="Text 20"/>
          <p:cNvSpPr txBox="1"/>
          <p:nvPr/>
        </p:nvSpPr>
        <p:spPr>
          <a:xfrm>
            <a:off x="6355080" y="4197096"/>
            <a:ext cx="548640" cy="548640"/>
          </a:xfrm>
          <a:prstGeom prst="rect">
            <a:avLst/>
          </a:prstGeom>
          <a:noFill/>
          <a:ln/>
        </p:spPr>
        <p:txBody>
          <a:bodyPr wrap="square" lIns="0" tIns="0" rIns="0" bIns="0" rtlCol="0" anchor="ctr"/>
          <a:lstStyle/>
          <a:p>
            <a:pPr algn="ctr" indent="0" marL="0">
              <a:buNone/>
            </a:pPr>
            <a:r>
              <a:rPr lang="en-US" sz="1800" b="1" dirty="0">
                <a:solidFill>
                  <a:srgbClr val="2B2B2B"/>
                </a:solidFill>
                <a:latin typeface="Cambria" pitchFamily="34" charset="0"/>
                <a:ea typeface="Cambria" pitchFamily="34" charset="-122"/>
                <a:cs typeface="Cambria" pitchFamily="34" charset="-120"/>
              </a:rPr>
              <a:t>3</a:t>
            </a:r>
            <a:endParaRPr lang="en-US" sz="1800" dirty="0"/>
          </a:p>
        </p:txBody>
      </p:sp>
      <p:sp>
        <p:nvSpPr>
          <p:cNvPr id="23" name="Text 21"/>
          <p:cNvSpPr txBox="1"/>
          <p:nvPr/>
        </p:nvSpPr>
        <p:spPr>
          <a:xfrm>
            <a:off x="7086600" y="3968496"/>
            <a:ext cx="4389120" cy="1005840"/>
          </a:xfrm>
          <a:prstGeom prst="rect">
            <a:avLst/>
          </a:prstGeom>
          <a:noFill/>
          <a:ln/>
        </p:spPr>
        <p:txBody>
          <a:bodyPr wrap="square" lIns="0" tIns="0" rIns="0" bIns="0" rtlCol="0" anchor="ctr"/>
          <a:lstStyle/>
          <a:p>
            <a:pPr indent="0" marL="0">
              <a:buNone/>
            </a:pPr>
            <a:r>
              <a:rPr lang="en-US" sz="1500" b="1" dirty="0">
                <a:solidFill>
                  <a:srgbClr val="C9A24B"/>
                </a:solidFill>
                <a:latin typeface="Calibri" pitchFamily="34" charset="0"/>
                <a:ea typeface="Calibri" pitchFamily="34" charset="-122"/>
                <a:cs typeface="Calibri" pitchFamily="34" charset="-120"/>
              </a:rPr>
              <a:t>Cathy: "Better than ordinary life."</a:t>
            </a:r>
            <a:endParaRPr lang="en-US" sz="1500" dirty="0"/>
          </a:p>
          <a:p>
            <a:pPr indent="0" marL="0">
              <a:buNone/>
            </a:pPr>
            <a:r>
              <a:rPr lang="en-US" sz="1300" dirty="0">
                <a:solidFill>
                  <a:srgbClr val="FFFFFF"/>
                </a:solidFill>
                <a:latin typeface="Calibri" pitchFamily="34" charset="0"/>
                <a:ea typeface="Calibri" pitchFamily="34" charset="-122"/>
                <a:cs typeface="Calibri" pitchFamily="34" charset="-120"/>
              </a:rPr>
              <a:t>Thrilled, not frightened.</a:t>
            </a:r>
            <a:endParaRPr lang="en-US" sz="1500" dirty="0"/>
          </a:p>
        </p:txBody>
      </p:sp>
      <p:sp>
        <p:nvSpPr>
          <p:cNvPr id="24" name="Shape 22"/>
          <p:cNvSpPr/>
          <p:nvPr/>
        </p:nvSpPr>
        <p:spPr>
          <a:xfrm>
            <a:off x="6126480" y="5129784"/>
            <a:ext cx="5486400" cy="1005840"/>
          </a:xfrm>
          <a:prstGeom prst="roundRect">
            <a:avLst>
              <a:gd name="adj" fmla="val 7273"/>
            </a:avLst>
          </a:prstGeom>
          <a:solidFill>
            <a:srgbClr val="2B2B2B"/>
          </a:solidFill>
          <a:ln w="9525">
            <a:solidFill>
              <a:srgbClr val="2B2B2B"/>
            </a:solidFill>
            <a:prstDash val="solid"/>
          </a:ln>
        </p:spPr>
      </p:sp>
      <p:sp>
        <p:nvSpPr>
          <p:cNvPr id="25" name="Shape 23"/>
          <p:cNvSpPr/>
          <p:nvPr/>
        </p:nvSpPr>
        <p:spPr>
          <a:xfrm>
            <a:off x="6355080" y="5358384"/>
            <a:ext cx="548640" cy="548640"/>
          </a:xfrm>
          <a:prstGeom prst="ellipse">
            <a:avLst/>
          </a:prstGeom>
          <a:solidFill>
            <a:srgbClr val="C9A24B"/>
          </a:solidFill>
          <a:ln w="12700">
            <a:solidFill>
              <a:srgbClr val="C9A24B"/>
            </a:solidFill>
            <a:prstDash val="solid"/>
          </a:ln>
        </p:spPr>
      </p:sp>
      <p:sp>
        <p:nvSpPr>
          <p:cNvPr id="26" name="Text 24"/>
          <p:cNvSpPr txBox="1"/>
          <p:nvPr/>
        </p:nvSpPr>
        <p:spPr>
          <a:xfrm>
            <a:off x="6355080" y="5358384"/>
            <a:ext cx="548640" cy="548640"/>
          </a:xfrm>
          <a:prstGeom prst="rect">
            <a:avLst/>
          </a:prstGeom>
          <a:noFill/>
          <a:ln/>
        </p:spPr>
        <p:txBody>
          <a:bodyPr wrap="square" lIns="0" tIns="0" rIns="0" bIns="0" rtlCol="0" anchor="ctr"/>
          <a:lstStyle/>
          <a:p>
            <a:pPr algn="ctr" indent="0" marL="0">
              <a:buNone/>
            </a:pPr>
            <a:r>
              <a:rPr lang="en-US" sz="1800" b="1" dirty="0">
                <a:solidFill>
                  <a:srgbClr val="2B2B2B"/>
                </a:solidFill>
                <a:latin typeface="Cambria" pitchFamily="34" charset="0"/>
                <a:ea typeface="Cambria" pitchFamily="34" charset="-122"/>
                <a:cs typeface="Cambria" pitchFamily="34" charset="-120"/>
              </a:rPr>
              <a:t>4</a:t>
            </a:r>
            <a:endParaRPr lang="en-US" sz="1800" dirty="0"/>
          </a:p>
        </p:txBody>
      </p:sp>
      <p:sp>
        <p:nvSpPr>
          <p:cNvPr id="27" name="Text 25"/>
          <p:cNvSpPr txBox="1"/>
          <p:nvPr/>
        </p:nvSpPr>
        <p:spPr>
          <a:xfrm>
            <a:off x="7086600" y="5129784"/>
            <a:ext cx="4389120" cy="1005840"/>
          </a:xfrm>
          <a:prstGeom prst="rect">
            <a:avLst/>
          </a:prstGeom>
          <a:noFill/>
          <a:ln/>
        </p:spPr>
        <p:txBody>
          <a:bodyPr wrap="square" lIns="0" tIns="0" rIns="0" bIns="0" rtlCol="0" anchor="ctr"/>
          <a:lstStyle/>
          <a:p>
            <a:pPr indent="0" marL="0">
              <a:buNone/>
            </a:pPr>
            <a:r>
              <a:rPr lang="en-US" sz="1500" b="1" dirty="0">
                <a:solidFill>
                  <a:srgbClr val="C9A24B"/>
                </a:solidFill>
                <a:latin typeface="Calibri" pitchFamily="34" charset="0"/>
                <a:ea typeface="Calibri" pitchFamily="34" charset="-122"/>
                <a:cs typeface="Calibri" pitchFamily="34" charset="-120"/>
              </a:rPr>
              <a:t>Brian enters crying</a:t>
            </a:r>
            <a:endParaRPr lang="en-US" sz="1500" dirty="0"/>
          </a:p>
          <a:p>
            <a:pPr indent="0" marL="0">
              <a:buNone/>
            </a:pPr>
            <a:r>
              <a:rPr lang="en-US" sz="1300" dirty="0">
                <a:solidFill>
                  <a:srgbClr val="FFFFFF"/>
                </a:solidFill>
                <a:latin typeface="Calibri" pitchFamily="34" charset="0"/>
                <a:ea typeface="Calibri" pitchFamily="34" charset="-122"/>
                <a:cs typeface="Calibri" pitchFamily="34" charset="-120"/>
              </a:rPr>
              <a:t>Young, vulnerable, out of his depth.</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4F3F1"/>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PART 2 — WE DO</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Let's Design the Group's Base Uniform Together</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We do — design</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8A8173"/>
          </a:solidFill>
          <a:ln w="19050">
            <a:solidFill>
              <a:srgbClr val="8A8173"/>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WE DO  ·  4 MIN</a:t>
            </a:r>
            <a:endParaRPr lang="en-US" sz="1400" dirty="0"/>
          </a:p>
        </p:txBody>
      </p:sp>
      <p:sp>
        <p:nvSpPr>
          <p:cNvPr id="8" name="Shape 6"/>
          <p:cNvSpPr/>
          <p:nvPr/>
        </p:nvSpPr>
        <p:spPr>
          <a:xfrm>
            <a:off x="548640" y="1645920"/>
            <a:ext cx="3931920" cy="777240"/>
          </a:xfrm>
          <a:prstGeom prst="roundRect">
            <a:avLst>
              <a:gd name="adj" fmla="val 9412"/>
            </a:avLst>
          </a:prstGeom>
          <a:solidFill>
            <a:srgbClr val="2B2B2B"/>
          </a:solidFill>
          <a:ln w="9525">
            <a:solidFill>
              <a:srgbClr val="2B2B2B"/>
            </a:solidFill>
            <a:prstDash val="solid"/>
          </a:ln>
        </p:spPr>
      </p:sp>
      <p:sp>
        <p:nvSpPr>
          <p:cNvPr id="9" name="Text 7"/>
          <p:cNvSpPr txBox="1"/>
          <p:nvPr/>
        </p:nvSpPr>
        <p:spPr>
          <a:xfrm>
            <a:off x="777240" y="1645920"/>
            <a:ext cx="3566160" cy="777240"/>
          </a:xfrm>
          <a:prstGeom prst="rect">
            <a:avLst/>
          </a:prstGeom>
          <a:noFill/>
          <a:ln/>
        </p:spPr>
        <p:txBody>
          <a:bodyPr wrap="square" lIns="0" tIns="0" rIns="0" bIns="0" rtlCol="0" anchor="ctr"/>
          <a:lstStyle/>
          <a:p>
            <a:pPr indent="0" marL="0">
              <a:buNone/>
            </a:pPr>
            <a:r>
              <a:rPr lang="en-US" sz="1700" b="1" dirty="0">
                <a:solidFill>
                  <a:srgbClr val="C9A24B"/>
                </a:solidFill>
                <a:latin typeface="Cambria" pitchFamily="34" charset="0"/>
                <a:ea typeface="Cambria" pitchFamily="34" charset="-122"/>
                <a:cs typeface="Cambria" pitchFamily="34" charset="-120"/>
              </a:rPr>
              <a:t>Garments</a:t>
            </a:r>
            <a:endParaRPr lang="en-US" sz="1700" dirty="0"/>
          </a:p>
        </p:txBody>
      </p:sp>
      <p:sp>
        <p:nvSpPr>
          <p:cNvPr id="10" name="Shape 8"/>
          <p:cNvSpPr/>
          <p:nvPr/>
        </p:nvSpPr>
        <p:spPr>
          <a:xfrm>
            <a:off x="4663440" y="1645920"/>
            <a:ext cx="6949440" cy="777240"/>
          </a:xfrm>
          <a:prstGeom prst="roundRect">
            <a:avLst>
              <a:gd name="adj" fmla="val 9412"/>
            </a:avLst>
          </a:prstGeom>
          <a:solidFill>
            <a:srgbClr val="FFFFFF"/>
          </a:solidFill>
          <a:ln w="9525">
            <a:solidFill>
              <a:srgbClr val="FFFFFF"/>
            </a:solidFill>
            <a:prstDash val="solid"/>
          </a:ln>
        </p:spPr>
      </p:sp>
      <p:sp>
        <p:nvSpPr>
          <p:cNvPr id="11" name="Text 9"/>
          <p:cNvSpPr txBox="1"/>
          <p:nvPr/>
        </p:nvSpPr>
        <p:spPr>
          <a:xfrm>
            <a:off x="4892040" y="1645920"/>
            <a:ext cx="6492240" cy="777240"/>
          </a:xfrm>
          <a:prstGeom prst="rect">
            <a:avLst/>
          </a:prstGeom>
          <a:noFill/>
          <a:ln/>
        </p:spPr>
        <p:txBody>
          <a:bodyPr wrap="square" lIns="0" tIns="0" rIns="0" bIns="0" rtlCol="0" anchor="ctr"/>
          <a:lstStyle/>
          <a:p>
            <a:pPr indent="0" marL="0">
              <a:buNone/>
            </a:pPr>
            <a:r>
              <a:rPr lang="en-US" sz="1600" i="1" dirty="0">
                <a:solidFill>
                  <a:srgbClr val="5A5A5A"/>
                </a:solidFill>
                <a:latin typeface="Calibri" pitchFamily="34" charset="0"/>
                <a:ea typeface="Calibri" pitchFamily="34" charset="-122"/>
                <a:cs typeface="Calibri" pitchFamily="34" charset="-120"/>
              </a:rPr>
              <a:t>What does everyone in the group wear?</a:t>
            </a:r>
            <a:endParaRPr lang="en-US" sz="1600" dirty="0"/>
          </a:p>
        </p:txBody>
      </p:sp>
      <p:sp>
        <p:nvSpPr>
          <p:cNvPr id="12" name="Shape 10"/>
          <p:cNvSpPr/>
          <p:nvPr/>
        </p:nvSpPr>
        <p:spPr>
          <a:xfrm>
            <a:off x="548640" y="2560320"/>
            <a:ext cx="3931920" cy="777240"/>
          </a:xfrm>
          <a:prstGeom prst="roundRect">
            <a:avLst>
              <a:gd name="adj" fmla="val 9412"/>
            </a:avLst>
          </a:prstGeom>
          <a:solidFill>
            <a:srgbClr val="2B2B2B"/>
          </a:solidFill>
          <a:ln w="9525">
            <a:solidFill>
              <a:srgbClr val="2B2B2B"/>
            </a:solidFill>
            <a:prstDash val="solid"/>
          </a:ln>
        </p:spPr>
      </p:sp>
      <p:sp>
        <p:nvSpPr>
          <p:cNvPr id="13" name="Text 11"/>
          <p:cNvSpPr txBox="1"/>
          <p:nvPr/>
        </p:nvSpPr>
        <p:spPr>
          <a:xfrm>
            <a:off x="777240" y="2560320"/>
            <a:ext cx="3566160" cy="777240"/>
          </a:xfrm>
          <a:prstGeom prst="rect">
            <a:avLst/>
          </a:prstGeom>
          <a:noFill/>
          <a:ln/>
        </p:spPr>
        <p:txBody>
          <a:bodyPr wrap="square" lIns="0" tIns="0" rIns="0" bIns="0" rtlCol="0" anchor="ctr"/>
          <a:lstStyle/>
          <a:p>
            <a:pPr indent="0" marL="0">
              <a:buNone/>
            </a:pPr>
            <a:r>
              <a:rPr lang="en-US" sz="1700" b="1" dirty="0">
                <a:solidFill>
                  <a:srgbClr val="C9A24B"/>
                </a:solidFill>
                <a:latin typeface="Cambria" pitchFamily="34" charset="0"/>
                <a:ea typeface="Cambria" pitchFamily="34" charset="-122"/>
                <a:cs typeface="Cambria" pitchFamily="34" charset="-120"/>
              </a:rPr>
              <a:t>Colour palette</a:t>
            </a:r>
            <a:endParaRPr lang="en-US" sz="1700" dirty="0"/>
          </a:p>
        </p:txBody>
      </p:sp>
      <p:sp>
        <p:nvSpPr>
          <p:cNvPr id="14" name="Shape 12"/>
          <p:cNvSpPr/>
          <p:nvPr/>
        </p:nvSpPr>
        <p:spPr>
          <a:xfrm>
            <a:off x="4663440" y="2560320"/>
            <a:ext cx="6949440" cy="777240"/>
          </a:xfrm>
          <a:prstGeom prst="roundRect">
            <a:avLst>
              <a:gd name="adj" fmla="val 9412"/>
            </a:avLst>
          </a:prstGeom>
          <a:solidFill>
            <a:srgbClr val="FFFFFF"/>
          </a:solidFill>
          <a:ln w="9525">
            <a:solidFill>
              <a:srgbClr val="FFFFFF"/>
            </a:solidFill>
            <a:prstDash val="solid"/>
          </a:ln>
        </p:spPr>
      </p:sp>
      <p:sp>
        <p:nvSpPr>
          <p:cNvPr id="15" name="Text 13"/>
          <p:cNvSpPr txBox="1"/>
          <p:nvPr/>
        </p:nvSpPr>
        <p:spPr>
          <a:xfrm>
            <a:off x="4892040" y="2560320"/>
            <a:ext cx="6492240" cy="777240"/>
          </a:xfrm>
          <a:prstGeom prst="rect">
            <a:avLst/>
          </a:prstGeom>
          <a:noFill/>
          <a:ln/>
        </p:spPr>
        <p:txBody>
          <a:bodyPr wrap="square" lIns="0" tIns="0" rIns="0" bIns="0" rtlCol="0" anchor="ctr"/>
          <a:lstStyle/>
          <a:p>
            <a:pPr indent="0" marL="0">
              <a:buNone/>
            </a:pPr>
            <a:r>
              <a:rPr lang="en-US" sz="1600" i="1" dirty="0">
                <a:solidFill>
                  <a:srgbClr val="5A5A5A"/>
                </a:solidFill>
                <a:latin typeface="Calibri" pitchFamily="34" charset="0"/>
                <a:ea typeface="Calibri" pitchFamily="34" charset="-122"/>
                <a:cs typeface="Calibri" pitchFamily="34" charset="-120"/>
              </a:rPr>
              <a:t>How do we use Simon Daw's grey, blue and white?</a:t>
            </a:r>
            <a:endParaRPr lang="en-US" sz="1600" dirty="0"/>
          </a:p>
        </p:txBody>
      </p:sp>
      <p:sp>
        <p:nvSpPr>
          <p:cNvPr id="16" name="Shape 14"/>
          <p:cNvSpPr/>
          <p:nvPr/>
        </p:nvSpPr>
        <p:spPr>
          <a:xfrm>
            <a:off x="548640" y="3474720"/>
            <a:ext cx="3931920" cy="777240"/>
          </a:xfrm>
          <a:prstGeom prst="roundRect">
            <a:avLst>
              <a:gd name="adj" fmla="val 9412"/>
            </a:avLst>
          </a:prstGeom>
          <a:solidFill>
            <a:srgbClr val="2B2B2B"/>
          </a:solidFill>
          <a:ln w="9525">
            <a:solidFill>
              <a:srgbClr val="2B2B2B"/>
            </a:solidFill>
            <a:prstDash val="solid"/>
          </a:ln>
        </p:spPr>
      </p:sp>
      <p:sp>
        <p:nvSpPr>
          <p:cNvPr id="17" name="Text 15"/>
          <p:cNvSpPr txBox="1"/>
          <p:nvPr/>
        </p:nvSpPr>
        <p:spPr>
          <a:xfrm>
            <a:off x="777240" y="3474720"/>
            <a:ext cx="3566160" cy="777240"/>
          </a:xfrm>
          <a:prstGeom prst="rect">
            <a:avLst/>
          </a:prstGeom>
          <a:noFill/>
          <a:ln/>
        </p:spPr>
        <p:txBody>
          <a:bodyPr wrap="square" lIns="0" tIns="0" rIns="0" bIns="0" rtlCol="0" anchor="ctr"/>
          <a:lstStyle/>
          <a:p>
            <a:pPr indent="0" marL="0">
              <a:buNone/>
            </a:pPr>
            <a:r>
              <a:rPr lang="en-US" sz="1700" b="1" dirty="0">
                <a:solidFill>
                  <a:srgbClr val="C9A24B"/>
                </a:solidFill>
                <a:latin typeface="Cambria" pitchFamily="34" charset="0"/>
                <a:ea typeface="Cambria" pitchFamily="34" charset="-122"/>
                <a:cs typeface="Cambria" pitchFamily="34" charset="-120"/>
              </a:rPr>
              <a:t>Fabric and fit</a:t>
            </a:r>
            <a:endParaRPr lang="en-US" sz="1700" dirty="0"/>
          </a:p>
        </p:txBody>
      </p:sp>
      <p:sp>
        <p:nvSpPr>
          <p:cNvPr id="18" name="Shape 16"/>
          <p:cNvSpPr/>
          <p:nvPr/>
        </p:nvSpPr>
        <p:spPr>
          <a:xfrm>
            <a:off x="4663440" y="3474720"/>
            <a:ext cx="6949440" cy="777240"/>
          </a:xfrm>
          <a:prstGeom prst="roundRect">
            <a:avLst>
              <a:gd name="adj" fmla="val 9412"/>
            </a:avLst>
          </a:prstGeom>
          <a:solidFill>
            <a:srgbClr val="FFFFFF"/>
          </a:solidFill>
          <a:ln w="9525">
            <a:solidFill>
              <a:srgbClr val="FFFFFF"/>
            </a:solidFill>
            <a:prstDash val="solid"/>
          </a:ln>
        </p:spPr>
      </p:sp>
      <p:sp>
        <p:nvSpPr>
          <p:cNvPr id="19" name="Text 17"/>
          <p:cNvSpPr txBox="1"/>
          <p:nvPr/>
        </p:nvSpPr>
        <p:spPr>
          <a:xfrm>
            <a:off x="4892040" y="3474720"/>
            <a:ext cx="6492240" cy="777240"/>
          </a:xfrm>
          <a:prstGeom prst="rect">
            <a:avLst/>
          </a:prstGeom>
          <a:noFill/>
          <a:ln/>
        </p:spPr>
        <p:txBody>
          <a:bodyPr wrap="square" lIns="0" tIns="0" rIns="0" bIns="0" rtlCol="0" anchor="ctr"/>
          <a:lstStyle/>
          <a:p>
            <a:pPr indent="0" marL="0">
              <a:buNone/>
            </a:pPr>
            <a:r>
              <a:rPr lang="en-US" sz="1600" i="1" dirty="0">
                <a:solidFill>
                  <a:srgbClr val="5A5A5A"/>
                </a:solidFill>
                <a:latin typeface="Calibri" pitchFamily="34" charset="0"/>
                <a:ea typeface="Calibri" pitchFamily="34" charset="-122"/>
                <a:cs typeface="Calibri" pitchFamily="34" charset="-120"/>
              </a:rPr>
              <a:t>What fabrics? How should the uniform fit?</a:t>
            </a:r>
            <a:endParaRPr lang="en-US" sz="1600" dirty="0"/>
          </a:p>
        </p:txBody>
      </p:sp>
      <p:sp>
        <p:nvSpPr>
          <p:cNvPr id="20" name="Shape 18"/>
          <p:cNvSpPr/>
          <p:nvPr/>
        </p:nvSpPr>
        <p:spPr>
          <a:xfrm>
            <a:off x="548640" y="4389120"/>
            <a:ext cx="3931920" cy="777240"/>
          </a:xfrm>
          <a:prstGeom prst="roundRect">
            <a:avLst>
              <a:gd name="adj" fmla="val 9412"/>
            </a:avLst>
          </a:prstGeom>
          <a:solidFill>
            <a:srgbClr val="2B2B2B"/>
          </a:solidFill>
          <a:ln w="9525">
            <a:solidFill>
              <a:srgbClr val="2B2B2B"/>
            </a:solidFill>
            <a:prstDash val="solid"/>
          </a:ln>
        </p:spPr>
      </p:sp>
      <p:sp>
        <p:nvSpPr>
          <p:cNvPr id="21" name="Text 19"/>
          <p:cNvSpPr txBox="1"/>
          <p:nvPr/>
        </p:nvSpPr>
        <p:spPr>
          <a:xfrm>
            <a:off x="777240" y="4389120"/>
            <a:ext cx="3566160" cy="777240"/>
          </a:xfrm>
          <a:prstGeom prst="rect">
            <a:avLst/>
          </a:prstGeom>
          <a:noFill/>
          <a:ln/>
        </p:spPr>
        <p:txBody>
          <a:bodyPr wrap="square" lIns="0" tIns="0" rIns="0" bIns="0" rtlCol="0" anchor="ctr"/>
          <a:lstStyle/>
          <a:p>
            <a:pPr indent="0" marL="0">
              <a:buNone/>
            </a:pPr>
            <a:r>
              <a:rPr lang="en-US" sz="1700" b="1" dirty="0">
                <a:solidFill>
                  <a:srgbClr val="C9A24B"/>
                </a:solidFill>
                <a:latin typeface="Cambria" pitchFamily="34" charset="0"/>
                <a:ea typeface="Cambria" pitchFamily="34" charset="-122"/>
                <a:cs typeface="Cambria" pitchFamily="34" charset="-120"/>
              </a:rPr>
              <a:t>Condition</a:t>
            </a:r>
            <a:endParaRPr lang="en-US" sz="1700" dirty="0"/>
          </a:p>
        </p:txBody>
      </p:sp>
      <p:sp>
        <p:nvSpPr>
          <p:cNvPr id="22" name="Shape 20"/>
          <p:cNvSpPr/>
          <p:nvPr/>
        </p:nvSpPr>
        <p:spPr>
          <a:xfrm>
            <a:off x="4663440" y="4389120"/>
            <a:ext cx="6949440" cy="777240"/>
          </a:xfrm>
          <a:prstGeom prst="roundRect">
            <a:avLst>
              <a:gd name="adj" fmla="val 9412"/>
            </a:avLst>
          </a:prstGeom>
          <a:solidFill>
            <a:srgbClr val="FFFFFF"/>
          </a:solidFill>
          <a:ln w="9525">
            <a:solidFill>
              <a:srgbClr val="FFFFFF"/>
            </a:solidFill>
            <a:prstDash val="solid"/>
          </a:ln>
        </p:spPr>
      </p:sp>
      <p:sp>
        <p:nvSpPr>
          <p:cNvPr id="23" name="Text 21"/>
          <p:cNvSpPr txBox="1"/>
          <p:nvPr/>
        </p:nvSpPr>
        <p:spPr>
          <a:xfrm>
            <a:off x="4892040" y="4389120"/>
            <a:ext cx="6492240" cy="777240"/>
          </a:xfrm>
          <a:prstGeom prst="rect">
            <a:avLst/>
          </a:prstGeom>
          <a:noFill/>
          <a:ln/>
        </p:spPr>
        <p:txBody>
          <a:bodyPr wrap="square" lIns="0" tIns="0" rIns="0" bIns="0" rtlCol="0" anchor="ctr"/>
          <a:lstStyle/>
          <a:p>
            <a:pPr indent="0" marL="0">
              <a:buNone/>
            </a:pPr>
            <a:r>
              <a:rPr lang="en-US" sz="1600" i="1" dirty="0">
                <a:solidFill>
                  <a:srgbClr val="5A5A5A"/>
                </a:solidFill>
                <a:latin typeface="Calibri" pitchFamily="34" charset="0"/>
                <a:ea typeface="Calibri" pitchFamily="34" charset="-122"/>
                <a:cs typeface="Calibri" pitchFamily="34" charset="-120"/>
              </a:rPr>
              <a:t>How clean is it at this early point in the play?</a:t>
            </a:r>
            <a:endParaRPr lang="en-US" sz="1600" dirty="0"/>
          </a:p>
        </p:txBody>
      </p:sp>
      <p:sp>
        <p:nvSpPr>
          <p:cNvPr id="24" name="Shape 22"/>
          <p:cNvSpPr/>
          <p:nvPr/>
        </p:nvSpPr>
        <p:spPr>
          <a:xfrm>
            <a:off x="548640" y="5303520"/>
            <a:ext cx="3931920" cy="777240"/>
          </a:xfrm>
          <a:prstGeom prst="roundRect">
            <a:avLst>
              <a:gd name="adj" fmla="val 9412"/>
            </a:avLst>
          </a:prstGeom>
          <a:solidFill>
            <a:srgbClr val="2B2B2B"/>
          </a:solidFill>
          <a:ln w="9525">
            <a:solidFill>
              <a:srgbClr val="2B2B2B"/>
            </a:solidFill>
            <a:prstDash val="solid"/>
          </a:ln>
        </p:spPr>
      </p:sp>
      <p:sp>
        <p:nvSpPr>
          <p:cNvPr id="25" name="Text 23"/>
          <p:cNvSpPr txBox="1"/>
          <p:nvPr/>
        </p:nvSpPr>
        <p:spPr>
          <a:xfrm>
            <a:off x="777240" y="5303520"/>
            <a:ext cx="3566160" cy="777240"/>
          </a:xfrm>
          <a:prstGeom prst="rect">
            <a:avLst/>
          </a:prstGeom>
          <a:noFill/>
          <a:ln/>
        </p:spPr>
        <p:txBody>
          <a:bodyPr wrap="square" lIns="0" tIns="0" rIns="0" bIns="0" rtlCol="0" anchor="ctr"/>
          <a:lstStyle/>
          <a:p>
            <a:pPr indent="0" marL="0">
              <a:buNone/>
            </a:pPr>
            <a:r>
              <a:rPr lang="en-US" sz="1700" b="1" dirty="0">
                <a:solidFill>
                  <a:srgbClr val="C9A24B"/>
                </a:solidFill>
                <a:latin typeface="Cambria" pitchFamily="34" charset="0"/>
                <a:ea typeface="Cambria" pitchFamily="34" charset="-122"/>
                <a:cs typeface="Cambria" pitchFamily="34" charset="-120"/>
              </a:rPr>
              <a:t>Effect</a:t>
            </a:r>
            <a:endParaRPr lang="en-US" sz="1700" dirty="0"/>
          </a:p>
        </p:txBody>
      </p:sp>
      <p:sp>
        <p:nvSpPr>
          <p:cNvPr id="26" name="Shape 24"/>
          <p:cNvSpPr/>
          <p:nvPr/>
        </p:nvSpPr>
        <p:spPr>
          <a:xfrm>
            <a:off x="4663440" y="5303520"/>
            <a:ext cx="6949440" cy="777240"/>
          </a:xfrm>
          <a:prstGeom prst="roundRect">
            <a:avLst>
              <a:gd name="adj" fmla="val 9412"/>
            </a:avLst>
          </a:prstGeom>
          <a:solidFill>
            <a:srgbClr val="FFFFFF"/>
          </a:solidFill>
          <a:ln w="9525">
            <a:solidFill>
              <a:srgbClr val="FFFFFF"/>
            </a:solidFill>
            <a:prstDash val="solid"/>
          </a:ln>
        </p:spPr>
      </p:sp>
      <p:sp>
        <p:nvSpPr>
          <p:cNvPr id="27" name="Text 25"/>
          <p:cNvSpPr txBox="1"/>
          <p:nvPr/>
        </p:nvSpPr>
        <p:spPr>
          <a:xfrm>
            <a:off x="4892040" y="5303520"/>
            <a:ext cx="6492240" cy="777240"/>
          </a:xfrm>
          <a:prstGeom prst="rect">
            <a:avLst/>
          </a:prstGeom>
          <a:noFill/>
          <a:ln/>
        </p:spPr>
        <p:txBody>
          <a:bodyPr wrap="square" lIns="0" tIns="0" rIns="0" bIns="0" rtlCol="0" anchor="ctr"/>
          <a:lstStyle/>
          <a:p>
            <a:pPr indent="0" marL="0">
              <a:buNone/>
            </a:pPr>
            <a:r>
              <a:rPr lang="en-US" sz="1600" i="1" dirty="0">
                <a:solidFill>
                  <a:srgbClr val="5A5A5A"/>
                </a:solidFill>
                <a:latin typeface="Calibri" pitchFamily="34" charset="0"/>
                <a:ea typeface="Calibri" pitchFamily="34" charset="-122"/>
                <a:cs typeface="Calibri" pitchFamily="34" charset="-120"/>
              </a:rPr>
              <a:t>What should the audience think when they first see the group?</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4F3F1"/>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PART 2 — YOU DO — TASK 1</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Character Costume Grid: Pages 54–55</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Task 1</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43B3B"/>
          </a:solidFill>
          <a:ln w="19050">
            <a:solidFill>
              <a:srgbClr val="C43B3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YOU DO  ·  9 MIN</a:t>
            </a:r>
            <a:endParaRPr lang="en-US" sz="1400" dirty="0"/>
          </a:p>
        </p:txBody>
      </p:sp>
      <p:sp>
        <p:nvSpPr>
          <p:cNvPr id="8" name="Shape 6"/>
          <p:cNvSpPr/>
          <p:nvPr/>
        </p:nvSpPr>
        <p:spPr>
          <a:xfrm>
            <a:off x="548640" y="1645920"/>
            <a:ext cx="1600200" cy="548640"/>
          </a:xfrm>
          <a:prstGeom prst="rect">
            <a:avLst/>
          </a:prstGeom>
          <a:solidFill>
            <a:srgbClr val="2B2B2B"/>
          </a:solidFill>
          <a:ln w="12700">
            <a:solidFill>
              <a:srgbClr val="2B2B2B"/>
            </a:solidFill>
            <a:prstDash val="solid"/>
          </a:ln>
        </p:spPr>
      </p:sp>
      <p:sp>
        <p:nvSpPr>
          <p:cNvPr id="9" name="Text 7"/>
          <p:cNvSpPr txBox="1"/>
          <p:nvPr/>
        </p:nvSpPr>
        <p:spPr>
          <a:xfrm>
            <a:off x="640080" y="1645920"/>
            <a:ext cx="1417320" cy="548640"/>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Character</a:t>
            </a:r>
            <a:endParaRPr lang="en-US" sz="1250" dirty="0"/>
          </a:p>
        </p:txBody>
      </p:sp>
      <p:sp>
        <p:nvSpPr>
          <p:cNvPr id="10" name="Shape 8"/>
          <p:cNvSpPr/>
          <p:nvPr/>
        </p:nvSpPr>
        <p:spPr>
          <a:xfrm>
            <a:off x="2194560" y="1645920"/>
            <a:ext cx="1524000" cy="548640"/>
          </a:xfrm>
          <a:prstGeom prst="rect">
            <a:avLst/>
          </a:prstGeom>
          <a:solidFill>
            <a:srgbClr val="2B2B2B"/>
          </a:solidFill>
          <a:ln w="12700">
            <a:solidFill>
              <a:srgbClr val="2B2B2B"/>
            </a:solidFill>
            <a:prstDash val="solid"/>
          </a:ln>
        </p:spPr>
      </p:sp>
      <p:sp>
        <p:nvSpPr>
          <p:cNvPr id="11" name="Text 9"/>
          <p:cNvSpPr txBox="1"/>
          <p:nvPr/>
        </p:nvSpPr>
        <p:spPr>
          <a:xfrm>
            <a:off x="2286000" y="1645920"/>
            <a:ext cx="1341120" cy="548640"/>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Garments</a:t>
            </a:r>
            <a:endParaRPr lang="en-US" sz="1250" dirty="0"/>
          </a:p>
        </p:txBody>
      </p:sp>
      <p:sp>
        <p:nvSpPr>
          <p:cNvPr id="12" name="Shape 10"/>
          <p:cNvSpPr/>
          <p:nvPr/>
        </p:nvSpPr>
        <p:spPr>
          <a:xfrm>
            <a:off x="3764280" y="1645920"/>
            <a:ext cx="1524000" cy="548640"/>
          </a:xfrm>
          <a:prstGeom prst="rect">
            <a:avLst/>
          </a:prstGeom>
          <a:solidFill>
            <a:srgbClr val="2B2B2B"/>
          </a:solidFill>
          <a:ln w="12700">
            <a:solidFill>
              <a:srgbClr val="2B2B2B"/>
            </a:solidFill>
            <a:prstDash val="solid"/>
          </a:ln>
        </p:spPr>
      </p:sp>
      <p:sp>
        <p:nvSpPr>
          <p:cNvPr id="13" name="Text 11"/>
          <p:cNvSpPr txBox="1"/>
          <p:nvPr/>
        </p:nvSpPr>
        <p:spPr>
          <a:xfrm>
            <a:off x="3855720" y="1645920"/>
            <a:ext cx="1341120" cy="548640"/>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Colour</a:t>
            </a:r>
            <a:endParaRPr lang="en-US" sz="1250" dirty="0"/>
          </a:p>
        </p:txBody>
      </p:sp>
      <p:sp>
        <p:nvSpPr>
          <p:cNvPr id="14" name="Shape 12"/>
          <p:cNvSpPr/>
          <p:nvPr/>
        </p:nvSpPr>
        <p:spPr>
          <a:xfrm>
            <a:off x="5334000" y="1645920"/>
            <a:ext cx="1524000" cy="548640"/>
          </a:xfrm>
          <a:prstGeom prst="rect">
            <a:avLst/>
          </a:prstGeom>
          <a:solidFill>
            <a:srgbClr val="2B2B2B"/>
          </a:solidFill>
          <a:ln w="12700">
            <a:solidFill>
              <a:srgbClr val="2B2B2B"/>
            </a:solidFill>
            <a:prstDash val="solid"/>
          </a:ln>
        </p:spPr>
      </p:sp>
      <p:sp>
        <p:nvSpPr>
          <p:cNvPr id="15" name="Text 13"/>
          <p:cNvSpPr txBox="1"/>
          <p:nvPr/>
        </p:nvSpPr>
        <p:spPr>
          <a:xfrm>
            <a:off x="5425440" y="1645920"/>
            <a:ext cx="1341120" cy="548640"/>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Fabric / texture</a:t>
            </a:r>
            <a:endParaRPr lang="en-US" sz="1250" dirty="0"/>
          </a:p>
        </p:txBody>
      </p:sp>
      <p:sp>
        <p:nvSpPr>
          <p:cNvPr id="16" name="Shape 14"/>
          <p:cNvSpPr/>
          <p:nvPr/>
        </p:nvSpPr>
        <p:spPr>
          <a:xfrm>
            <a:off x="6903720" y="1645920"/>
            <a:ext cx="1524000" cy="548640"/>
          </a:xfrm>
          <a:prstGeom prst="rect">
            <a:avLst/>
          </a:prstGeom>
          <a:solidFill>
            <a:srgbClr val="2B2B2B"/>
          </a:solidFill>
          <a:ln w="12700">
            <a:solidFill>
              <a:srgbClr val="2B2B2B"/>
            </a:solidFill>
            <a:prstDash val="solid"/>
          </a:ln>
        </p:spPr>
      </p:sp>
      <p:sp>
        <p:nvSpPr>
          <p:cNvPr id="17" name="Text 15"/>
          <p:cNvSpPr txBox="1"/>
          <p:nvPr/>
        </p:nvSpPr>
        <p:spPr>
          <a:xfrm>
            <a:off x="6995160" y="1645920"/>
            <a:ext cx="1341120" cy="548640"/>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Fit and condition</a:t>
            </a:r>
            <a:endParaRPr lang="en-US" sz="1250" dirty="0"/>
          </a:p>
        </p:txBody>
      </p:sp>
      <p:sp>
        <p:nvSpPr>
          <p:cNvPr id="18" name="Shape 16"/>
          <p:cNvSpPr/>
          <p:nvPr/>
        </p:nvSpPr>
        <p:spPr>
          <a:xfrm>
            <a:off x="8473440" y="1645920"/>
            <a:ext cx="1524000" cy="548640"/>
          </a:xfrm>
          <a:prstGeom prst="rect">
            <a:avLst/>
          </a:prstGeom>
          <a:solidFill>
            <a:srgbClr val="2B2B2B"/>
          </a:solidFill>
          <a:ln w="12700">
            <a:solidFill>
              <a:srgbClr val="2B2B2B"/>
            </a:solidFill>
            <a:prstDash val="solid"/>
          </a:ln>
        </p:spPr>
      </p:sp>
      <p:sp>
        <p:nvSpPr>
          <p:cNvPr id="19" name="Text 17"/>
          <p:cNvSpPr txBox="1"/>
          <p:nvPr/>
        </p:nvSpPr>
        <p:spPr>
          <a:xfrm>
            <a:off x="8564880" y="1645920"/>
            <a:ext cx="1341120" cy="548640"/>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Detail / accessory</a:t>
            </a:r>
            <a:endParaRPr lang="en-US" sz="1250" dirty="0"/>
          </a:p>
        </p:txBody>
      </p:sp>
      <p:sp>
        <p:nvSpPr>
          <p:cNvPr id="20" name="Shape 18"/>
          <p:cNvSpPr/>
          <p:nvPr/>
        </p:nvSpPr>
        <p:spPr>
          <a:xfrm>
            <a:off x="10043160" y="1645920"/>
            <a:ext cx="1524000" cy="548640"/>
          </a:xfrm>
          <a:prstGeom prst="rect">
            <a:avLst/>
          </a:prstGeom>
          <a:solidFill>
            <a:srgbClr val="2B2B2B"/>
          </a:solidFill>
          <a:ln w="12700">
            <a:solidFill>
              <a:srgbClr val="2B2B2B"/>
            </a:solidFill>
            <a:prstDash val="solid"/>
          </a:ln>
        </p:spPr>
      </p:sp>
      <p:sp>
        <p:nvSpPr>
          <p:cNvPr id="21" name="Text 19"/>
          <p:cNvSpPr txBox="1"/>
          <p:nvPr/>
        </p:nvSpPr>
        <p:spPr>
          <a:xfrm>
            <a:off x="10134600" y="1645920"/>
            <a:ext cx="1341120" cy="548640"/>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Effect on the audience</a:t>
            </a:r>
            <a:endParaRPr lang="en-US" sz="1250" dirty="0"/>
          </a:p>
        </p:txBody>
      </p:sp>
      <p:sp>
        <p:nvSpPr>
          <p:cNvPr id="22" name="Shape 20"/>
          <p:cNvSpPr/>
          <p:nvPr/>
        </p:nvSpPr>
        <p:spPr>
          <a:xfrm>
            <a:off x="548640" y="2240280"/>
            <a:ext cx="1600200" cy="777240"/>
          </a:xfrm>
          <a:prstGeom prst="rect">
            <a:avLst/>
          </a:prstGeom>
          <a:solidFill>
            <a:srgbClr val="EDEBE6"/>
          </a:solidFill>
          <a:ln w="9525">
            <a:solidFill>
              <a:srgbClr val="DDD9D2"/>
            </a:solidFill>
            <a:prstDash val="solid"/>
          </a:ln>
        </p:spPr>
      </p:sp>
      <p:sp>
        <p:nvSpPr>
          <p:cNvPr id="23" name="Text 21"/>
          <p:cNvSpPr txBox="1"/>
          <p:nvPr/>
        </p:nvSpPr>
        <p:spPr>
          <a:xfrm>
            <a:off x="640080" y="2240280"/>
            <a:ext cx="1417320" cy="777240"/>
          </a:xfrm>
          <a:prstGeom prst="rect">
            <a:avLst/>
          </a:prstGeom>
          <a:noFill/>
          <a:ln/>
        </p:spPr>
        <p:txBody>
          <a:bodyPr wrap="square" lIns="0" tIns="0" rIns="0" bIns="0" rtlCol="0" anchor="ctr"/>
          <a:lstStyle/>
          <a:p>
            <a:pPr indent="0" marL="0">
              <a:buNone/>
            </a:pPr>
            <a:r>
              <a:rPr lang="en-US" sz="1400" b="1" dirty="0">
                <a:solidFill>
                  <a:srgbClr val="990011"/>
                </a:solidFill>
                <a:latin typeface="Cambria" pitchFamily="34" charset="0"/>
                <a:ea typeface="Cambria" pitchFamily="34" charset="-122"/>
                <a:cs typeface="Cambria" pitchFamily="34" charset="-120"/>
              </a:rPr>
              <a:t>1. Danny</a:t>
            </a:r>
            <a:endParaRPr lang="en-US" sz="1400" dirty="0"/>
          </a:p>
        </p:txBody>
      </p:sp>
      <p:sp>
        <p:nvSpPr>
          <p:cNvPr id="24" name="Shape 22"/>
          <p:cNvSpPr/>
          <p:nvPr/>
        </p:nvSpPr>
        <p:spPr>
          <a:xfrm>
            <a:off x="2194560" y="2240280"/>
            <a:ext cx="1524000" cy="777240"/>
          </a:xfrm>
          <a:prstGeom prst="rect">
            <a:avLst/>
          </a:prstGeom>
          <a:solidFill>
            <a:srgbClr val="FFFFFF"/>
          </a:solidFill>
          <a:ln w="9525">
            <a:solidFill>
              <a:srgbClr val="DDD9D2"/>
            </a:solidFill>
            <a:prstDash val="solid"/>
          </a:ln>
        </p:spPr>
      </p:sp>
      <p:sp>
        <p:nvSpPr>
          <p:cNvPr id="25" name="Shape 23"/>
          <p:cNvSpPr/>
          <p:nvPr/>
        </p:nvSpPr>
        <p:spPr>
          <a:xfrm>
            <a:off x="3764280" y="2240280"/>
            <a:ext cx="1524000" cy="777240"/>
          </a:xfrm>
          <a:prstGeom prst="rect">
            <a:avLst/>
          </a:prstGeom>
          <a:solidFill>
            <a:srgbClr val="FFFFFF"/>
          </a:solidFill>
          <a:ln w="9525">
            <a:solidFill>
              <a:srgbClr val="DDD9D2"/>
            </a:solidFill>
            <a:prstDash val="solid"/>
          </a:ln>
        </p:spPr>
      </p:sp>
      <p:sp>
        <p:nvSpPr>
          <p:cNvPr id="26" name="Shape 24"/>
          <p:cNvSpPr/>
          <p:nvPr/>
        </p:nvSpPr>
        <p:spPr>
          <a:xfrm>
            <a:off x="5334000" y="2240280"/>
            <a:ext cx="1524000" cy="777240"/>
          </a:xfrm>
          <a:prstGeom prst="rect">
            <a:avLst/>
          </a:prstGeom>
          <a:solidFill>
            <a:srgbClr val="FFFFFF"/>
          </a:solidFill>
          <a:ln w="9525">
            <a:solidFill>
              <a:srgbClr val="DDD9D2"/>
            </a:solidFill>
            <a:prstDash val="solid"/>
          </a:ln>
        </p:spPr>
      </p:sp>
      <p:sp>
        <p:nvSpPr>
          <p:cNvPr id="27" name="Shape 25"/>
          <p:cNvSpPr/>
          <p:nvPr/>
        </p:nvSpPr>
        <p:spPr>
          <a:xfrm>
            <a:off x="6903720" y="2240280"/>
            <a:ext cx="1524000" cy="777240"/>
          </a:xfrm>
          <a:prstGeom prst="rect">
            <a:avLst/>
          </a:prstGeom>
          <a:solidFill>
            <a:srgbClr val="FFFFFF"/>
          </a:solidFill>
          <a:ln w="9525">
            <a:solidFill>
              <a:srgbClr val="DDD9D2"/>
            </a:solidFill>
            <a:prstDash val="solid"/>
          </a:ln>
        </p:spPr>
      </p:sp>
      <p:sp>
        <p:nvSpPr>
          <p:cNvPr id="28" name="Shape 26"/>
          <p:cNvSpPr/>
          <p:nvPr/>
        </p:nvSpPr>
        <p:spPr>
          <a:xfrm>
            <a:off x="8473440" y="2240280"/>
            <a:ext cx="1524000" cy="777240"/>
          </a:xfrm>
          <a:prstGeom prst="rect">
            <a:avLst/>
          </a:prstGeom>
          <a:solidFill>
            <a:srgbClr val="FFFFFF"/>
          </a:solidFill>
          <a:ln w="9525">
            <a:solidFill>
              <a:srgbClr val="DDD9D2"/>
            </a:solidFill>
            <a:prstDash val="solid"/>
          </a:ln>
        </p:spPr>
      </p:sp>
      <p:sp>
        <p:nvSpPr>
          <p:cNvPr id="29" name="Shape 27"/>
          <p:cNvSpPr/>
          <p:nvPr/>
        </p:nvSpPr>
        <p:spPr>
          <a:xfrm>
            <a:off x="10043160" y="2240280"/>
            <a:ext cx="1524000" cy="777240"/>
          </a:xfrm>
          <a:prstGeom prst="rect">
            <a:avLst/>
          </a:prstGeom>
          <a:solidFill>
            <a:srgbClr val="FFFFFF"/>
          </a:solidFill>
          <a:ln w="9525">
            <a:solidFill>
              <a:srgbClr val="DDD9D2"/>
            </a:solidFill>
            <a:prstDash val="solid"/>
          </a:ln>
        </p:spPr>
      </p:sp>
      <p:sp>
        <p:nvSpPr>
          <p:cNvPr id="30" name="Shape 28"/>
          <p:cNvSpPr/>
          <p:nvPr/>
        </p:nvSpPr>
        <p:spPr>
          <a:xfrm>
            <a:off x="548640" y="3063240"/>
            <a:ext cx="1600200" cy="777240"/>
          </a:xfrm>
          <a:prstGeom prst="rect">
            <a:avLst/>
          </a:prstGeom>
          <a:solidFill>
            <a:srgbClr val="EDEBE6"/>
          </a:solidFill>
          <a:ln w="9525">
            <a:solidFill>
              <a:srgbClr val="DDD9D2"/>
            </a:solidFill>
            <a:prstDash val="solid"/>
          </a:ln>
        </p:spPr>
      </p:sp>
      <p:sp>
        <p:nvSpPr>
          <p:cNvPr id="31" name="Text 29"/>
          <p:cNvSpPr txBox="1"/>
          <p:nvPr/>
        </p:nvSpPr>
        <p:spPr>
          <a:xfrm>
            <a:off x="640080" y="3063240"/>
            <a:ext cx="1417320" cy="777240"/>
          </a:xfrm>
          <a:prstGeom prst="rect">
            <a:avLst/>
          </a:prstGeom>
          <a:noFill/>
          <a:ln/>
        </p:spPr>
        <p:txBody>
          <a:bodyPr wrap="square" lIns="0" tIns="0" rIns="0" bIns="0" rtlCol="0" anchor="ctr"/>
          <a:lstStyle/>
          <a:p>
            <a:pPr indent="0" marL="0">
              <a:buNone/>
            </a:pPr>
            <a:r>
              <a:rPr lang="en-US" sz="1400" b="1" dirty="0">
                <a:solidFill>
                  <a:srgbClr val="990011"/>
                </a:solidFill>
                <a:latin typeface="Cambria" pitchFamily="34" charset="0"/>
                <a:ea typeface="Cambria" pitchFamily="34" charset="-122"/>
                <a:cs typeface="Cambria" pitchFamily="34" charset="-120"/>
              </a:rPr>
              <a:t>2. John Tate</a:t>
            </a:r>
            <a:endParaRPr lang="en-US" sz="1400" dirty="0"/>
          </a:p>
        </p:txBody>
      </p:sp>
      <p:sp>
        <p:nvSpPr>
          <p:cNvPr id="32" name="Shape 30"/>
          <p:cNvSpPr/>
          <p:nvPr/>
        </p:nvSpPr>
        <p:spPr>
          <a:xfrm>
            <a:off x="2194560" y="3063240"/>
            <a:ext cx="1524000" cy="777240"/>
          </a:xfrm>
          <a:prstGeom prst="rect">
            <a:avLst/>
          </a:prstGeom>
          <a:solidFill>
            <a:srgbClr val="FFFFFF"/>
          </a:solidFill>
          <a:ln w="9525">
            <a:solidFill>
              <a:srgbClr val="DDD9D2"/>
            </a:solidFill>
            <a:prstDash val="solid"/>
          </a:ln>
        </p:spPr>
      </p:sp>
      <p:sp>
        <p:nvSpPr>
          <p:cNvPr id="33" name="Shape 31"/>
          <p:cNvSpPr/>
          <p:nvPr/>
        </p:nvSpPr>
        <p:spPr>
          <a:xfrm>
            <a:off x="3764280" y="3063240"/>
            <a:ext cx="1524000" cy="777240"/>
          </a:xfrm>
          <a:prstGeom prst="rect">
            <a:avLst/>
          </a:prstGeom>
          <a:solidFill>
            <a:srgbClr val="FFFFFF"/>
          </a:solidFill>
          <a:ln w="9525">
            <a:solidFill>
              <a:srgbClr val="DDD9D2"/>
            </a:solidFill>
            <a:prstDash val="solid"/>
          </a:ln>
        </p:spPr>
      </p:sp>
      <p:sp>
        <p:nvSpPr>
          <p:cNvPr id="34" name="Shape 32"/>
          <p:cNvSpPr/>
          <p:nvPr/>
        </p:nvSpPr>
        <p:spPr>
          <a:xfrm>
            <a:off x="5334000" y="3063240"/>
            <a:ext cx="1524000" cy="777240"/>
          </a:xfrm>
          <a:prstGeom prst="rect">
            <a:avLst/>
          </a:prstGeom>
          <a:solidFill>
            <a:srgbClr val="FFFFFF"/>
          </a:solidFill>
          <a:ln w="9525">
            <a:solidFill>
              <a:srgbClr val="DDD9D2"/>
            </a:solidFill>
            <a:prstDash val="solid"/>
          </a:ln>
        </p:spPr>
      </p:sp>
      <p:sp>
        <p:nvSpPr>
          <p:cNvPr id="35" name="Shape 33"/>
          <p:cNvSpPr/>
          <p:nvPr/>
        </p:nvSpPr>
        <p:spPr>
          <a:xfrm>
            <a:off x="6903720" y="3063240"/>
            <a:ext cx="1524000" cy="777240"/>
          </a:xfrm>
          <a:prstGeom prst="rect">
            <a:avLst/>
          </a:prstGeom>
          <a:solidFill>
            <a:srgbClr val="FFFFFF"/>
          </a:solidFill>
          <a:ln w="9525">
            <a:solidFill>
              <a:srgbClr val="DDD9D2"/>
            </a:solidFill>
            <a:prstDash val="solid"/>
          </a:ln>
        </p:spPr>
      </p:sp>
      <p:sp>
        <p:nvSpPr>
          <p:cNvPr id="36" name="Shape 34"/>
          <p:cNvSpPr/>
          <p:nvPr/>
        </p:nvSpPr>
        <p:spPr>
          <a:xfrm>
            <a:off x="8473440" y="3063240"/>
            <a:ext cx="1524000" cy="777240"/>
          </a:xfrm>
          <a:prstGeom prst="rect">
            <a:avLst/>
          </a:prstGeom>
          <a:solidFill>
            <a:srgbClr val="FFFFFF"/>
          </a:solidFill>
          <a:ln w="9525">
            <a:solidFill>
              <a:srgbClr val="DDD9D2"/>
            </a:solidFill>
            <a:prstDash val="solid"/>
          </a:ln>
        </p:spPr>
      </p:sp>
      <p:sp>
        <p:nvSpPr>
          <p:cNvPr id="37" name="Shape 35"/>
          <p:cNvSpPr/>
          <p:nvPr/>
        </p:nvSpPr>
        <p:spPr>
          <a:xfrm>
            <a:off x="10043160" y="3063240"/>
            <a:ext cx="1524000" cy="777240"/>
          </a:xfrm>
          <a:prstGeom prst="rect">
            <a:avLst/>
          </a:prstGeom>
          <a:solidFill>
            <a:srgbClr val="FFFFFF"/>
          </a:solidFill>
          <a:ln w="9525">
            <a:solidFill>
              <a:srgbClr val="DDD9D2"/>
            </a:solidFill>
            <a:prstDash val="solid"/>
          </a:ln>
        </p:spPr>
      </p:sp>
      <p:sp>
        <p:nvSpPr>
          <p:cNvPr id="38" name="Shape 36"/>
          <p:cNvSpPr/>
          <p:nvPr/>
        </p:nvSpPr>
        <p:spPr>
          <a:xfrm>
            <a:off x="548640" y="3886200"/>
            <a:ext cx="1600200" cy="777240"/>
          </a:xfrm>
          <a:prstGeom prst="rect">
            <a:avLst/>
          </a:prstGeom>
          <a:solidFill>
            <a:srgbClr val="EDEBE6"/>
          </a:solidFill>
          <a:ln w="9525">
            <a:solidFill>
              <a:srgbClr val="DDD9D2"/>
            </a:solidFill>
            <a:prstDash val="solid"/>
          </a:ln>
        </p:spPr>
      </p:sp>
      <p:sp>
        <p:nvSpPr>
          <p:cNvPr id="39" name="Text 37"/>
          <p:cNvSpPr txBox="1"/>
          <p:nvPr/>
        </p:nvSpPr>
        <p:spPr>
          <a:xfrm>
            <a:off x="640080" y="3886200"/>
            <a:ext cx="1417320" cy="777240"/>
          </a:xfrm>
          <a:prstGeom prst="rect">
            <a:avLst/>
          </a:prstGeom>
          <a:noFill/>
          <a:ln/>
        </p:spPr>
        <p:txBody>
          <a:bodyPr wrap="square" lIns="0" tIns="0" rIns="0" bIns="0" rtlCol="0" anchor="ctr"/>
          <a:lstStyle/>
          <a:p>
            <a:pPr indent="0" marL="0">
              <a:buNone/>
            </a:pPr>
            <a:r>
              <a:rPr lang="en-US" sz="1400" b="1" dirty="0">
                <a:solidFill>
                  <a:srgbClr val="990011"/>
                </a:solidFill>
                <a:latin typeface="Cambria" pitchFamily="34" charset="0"/>
                <a:ea typeface="Cambria" pitchFamily="34" charset="-122"/>
                <a:cs typeface="Cambria" pitchFamily="34" charset="-120"/>
              </a:rPr>
              <a:t>3. Cathy</a:t>
            </a:r>
            <a:endParaRPr lang="en-US" sz="1400" dirty="0"/>
          </a:p>
        </p:txBody>
      </p:sp>
      <p:sp>
        <p:nvSpPr>
          <p:cNvPr id="40" name="Shape 38"/>
          <p:cNvSpPr/>
          <p:nvPr/>
        </p:nvSpPr>
        <p:spPr>
          <a:xfrm>
            <a:off x="2194560" y="3886200"/>
            <a:ext cx="1524000" cy="777240"/>
          </a:xfrm>
          <a:prstGeom prst="rect">
            <a:avLst/>
          </a:prstGeom>
          <a:solidFill>
            <a:srgbClr val="FFFFFF"/>
          </a:solidFill>
          <a:ln w="9525">
            <a:solidFill>
              <a:srgbClr val="DDD9D2"/>
            </a:solidFill>
            <a:prstDash val="solid"/>
          </a:ln>
        </p:spPr>
      </p:sp>
      <p:sp>
        <p:nvSpPr>
          <p:cNvPr id="41" name="Shape 39"/>
          <p:cNvSpPr/>
          <p:nvPr/>
        </p:nvSpPr>
        <p:spPr>
          <a:xfrm>
            <a:off x="3764280" y="3886200"/>
            <a:ext cx="1524000" cy="777240"/>
          </a:xfrm>
          <a:prstGeom prst="rect">
            <a:avLst/>
          </a:prstGeom>
          <a:solidFill>
            <a:srgbClr val="FFFFFF"/>
          </a:solidFill>
          <a:ln w="9525">
            <a:solidFill>
              <a:srgbClr val="DDD9D2"/>
            </a:solidFill>
            <a:prstDash val="solid"/>
          </a:ln>
        </p:spPr>
      </p:sp>
      <p:sp>
        <p:nvSpPr>
          <p:cNvPr id="42" name="Shape 40"/>
          <p:cNvSpPr/>
          <p:nvPr/>
        </p:nvSpPr>
        <p:spPr>
          <a:xfrm>
            <a:off x="5334000" y="3886200"/>
            <a:ext cx="1524000" cy="777240"/>
          </a:xfrm>
          <a:prstGeom prst="rect">
            <a:avLst/>
          </a:prstGeom>
          <a:solidFill>
            <a:srgbClr val="FFFFFF"/>
          </a:solidFill>
          <a:ln w="9525">
            <a:solidFill>
              <a:srgbClr val="DDD9D2"/>
            </a:solidFill>
            <a:prstDash val="solid"/>
          </a:ln>
        </p:spPr>
      </p:sp>
      <p:sp>
        <p:nvSpPr>
          <p:cNvPr id="43" name="Shape 41"/>
          <p:cNvSpPr/>
          <p:nvPr/>
        </p:nvSpPr>
        <p:spPr>
          <a:xfrm>
            <a:off x="6903720" y="3886200"/>
            <a:ext cx="1524000" cy="777240"/>
          </a:xfrm>
          <a:prstGeom prst="rect">
            <a:avLst/>
          </a:prstGeom>
          <a:solidFill>
            <a:srgbClr val="FFFFFF"/>
          </a:solidFill>
          <a:ln w="9525">
            <a:solidFill>
              <a:srgbClr val="DDD9D2"/>
            </a:solidFill>
            <a:prstDash val="solid"/>
          </a:ln>
        </p:spPr>
      </p:sp>
      <p:sp>
        <p:nvSpPr>
          <p:cNvPr id="44" name="Shape 42"/>
          <p:cNvSpPr/>
          <p:nvPr/>
        </p:nvSpPr>
        <p:spPr>
          <a:xfrm>
            <a:off x="8473440" y="3886200"/>
            <a:ext cx="1524000" cy="777240"/>
          </a:xfrm>
          <a:prstGeom prst="rect">
            <a:avLst/>
          </a:prstGeom>
          <a:solidFill>
            <a:srgbClr val="FFFFFF"/>
          </a:solidFill>
          <a:ln w="9525">
            <a:solidFill>
              <a:srgbClr val="DDD9D2"/>
            </a:solidFill>
            <a:prstDash val="solid"/>
          </a:ln>
        </p:spPr>
      </p:sp>
      <p:sp>
        <p:nvSpPr>
          <p:cNvPr id="45" name="Shape 43"/>
          <p:cNvSpPr/>
          <p:nvPr/>
        </p:nvSpPr>
        <p:spPr>
          <a:xfrm>
            <a:off x="10043160" y="3886200"/>
            <a:ext cx="1524000" cy="777240"/>
          </a:xfrm>
          <a:prstGeom prst="rect">
            <a:avLst/>
          </a:prstGeom>
          <a:solidFill>
            <a:srgbClr val="FFFFFF"/>
          </a:solidFill>
          <a:ln w="9525">
            <a:solidFill>
              <a:srgbClr val="DDD9D2"/>
            </a:solidFill>
            <a:prstDash val="solid"/>
          </a:ln>
        </p:spPr>
      </p:sp>
      <p:sp>
        <p:nvSpPr>
          <p:cNvPr id="46" name="Shape 44"/>
          <p:cNvSpPr/>
          <p:nvPr/>
        </p:nvSpPr>
        <p:spPr>
          <a:xfrm>
            <a:off x="548640" y="4709160"/>
            <a:ext cx="1600200" cy="777240"/>
          </a:xfrm>
          <a:prstGeom prst="rect">
            <a:avLst/>
          </a:prstGeom>
          <a:solidFill>
            <a:srgbClr val="EDEBE6"/>
          </a:solidFill>
          <a:ln w="9525">
            <a:solidFill>
              <a:srgbClr val="DDD9D2"/>
            </a:solidFill>
            <a:prstDash val="solid"/>
          </a:ln>
        </p:spPr>
      </p:sp>
      <p:sp>
        <p:nvSpPr>
          <p:cNvPr id="47" name="Text 45"/>
          <p:cNvSpPr txBox="1"/>
          <p:nvPr/>
        </p:nvSpPr>
        <p:spPr>
          <a:xfrm>
            <a:off x="640080" y="4709160"/>
            <a:ext cx="1417320" cy="777240"/>
          </a:xfrm>
          <a:prstGeom prst="rect">
            <a:avLst/>
          </a:prstGeom>
          <a:noFill/>
          <a:ln/>
        </p:spPr>
        <p:txBody>
          <a:bodyPr wrap="square" lIns="0" tIns="0" rIns="0" bIns="0" rtlCol="0" anchor="ctr"/>
          <a:lstStyle/>
          <a:p>
            <a:pPr indent="0" marL="0">
              <a:buNone/>
            </a:pPr>
            <a:r>
              <a:rPr lang="en-US" sz="1400" b="1" dirty="0">
                <a:solidFill>
                  <a:srgbClr val="990011"/>
                </a:solidFill>
                <a:latin typeface="Cambria" pitchFamily="34" charset="0"/>
                <a:ea typeface="Cambria" pitchFamily="34" charset="-122"/>
                <a:cs typeface="Cambria" pitchFamily="34" charset="-120"/>
              </a:rPr>
              <a:t>4. Brian</a:t>
            </a:r>
            <a:endParaRPr lang="en-US" sz="1400" dirty="0"/>
          </a:p>
        </p:txBody>
      </p:sp>
      <p:sp>
        <p:nvSpPr>
          <p:cNvPr id="48" name="Shape 46"/>
          <p:cNvSpPr/>
          <p:nvPr/>
        </p:nvSpPr>
        <p:spPr>
          <a:xfrm>
            <a:off x="2194560" y="4709160"/>
            <a:ext cx="1524000" cy="777240"/>
          </a:xfrm>
          <a:prstGeom prst="rect">
            <a:avLst/>
          </a:prstGeom>
          <a:solidFill>
            <a:srgbClr val="FFFFFF"/>
          </a:solidFill>
          <a:ln w="9525">
            <a:solidFill>
              <a:srgbClr val="DDD9D2"/>
            </a:solidFill>
            <a:prstDash val="solid"/>
          </a:ln>
        </p:spPr>
      </p:sp>
      <p:sp>
        <p:nvSpPr>
          <p:cNvPr id="49" name="Shape 47"/>
          <p:cNvSpPr/>
          <p:nvPr/>
        </p:nvSpPr>
        <p:spPr>
          <a:xfrm>
            <a:off x="3764280" y="4709160"/>
            <a:ext cx="1524000" cy="777240"/>
          </a:xfrm>
          <a:prstGeom prst="rect">
            <a:avLst/>
          </a:prstGeom>
          <a:solidFill>
            <a:srgbClr val="FFFFFF"/>
          </a:solidFill>
          <a:ln w="9525">
            <a:solidFill>
              <a:srgbClr val="DDD9D2"/>
            </a:solidFill>
            <a:prstDash val="solid"/>
          </a:ln>
        </p:spPr>
      </p:sp>
      <p:sp>
        <p:nvSpPr>
          <p:cNvPr id="50" name="Shape 48"/>
          <p:cNvSpPr/>
          <p:nvPr/>
        </p:nvSpPr>
        <p:spPr>
          <a:xfrm>
            <a:off x="5334000" y="4709160"/>
            <a:ext cx="1524000" cy="777240"/>
          </a:xfrm>
          <a:prstGeom prst="rect">
            <a:avLst/>
          </a:prstGeom>
          <a:solidFill>
            <a:srgbClr val="FFFFFF"/>
          </a:solidFill>
          <a:ln w="9525">
            <a:solidFill>
              <a:srgbClr val="DDD9D2"/>
            </a:solidFill>
            <a:prstDash val="solid"/>
          </a:ln>
        </p:spPr>
      </p:sp>
      <p:sp>
        <p:nvSpPr>
          <p:cNvPr id="51" name="Shape 49"/>
          <p:cNvSpPr/>
          <p:nvPr/>
        </p:nvSpPr>
        <p:spPr>
          <a:xfrm>
            <a:off x="6903720" y="4709160"/>
            <a:ext cx="1524000" cy="777240"/>
          </a:xfrm>
          <a:prstGeom prst="rect">
            <a:avLst/>
          </a:prstGeom>
          <a:solidFill>
            <a:srgbClr val="FFFFFF"/>
          </a:solidFill>
          <a:ln w="9525">
            <a:solidFill>
              <a:srgbClr val="DDD9D2"/>
            </a:solidFill>
            <a:prstDash val="solid"/>
          </a:ln>
        </p:spPr>
      </p:sp>
      <p:sp>
        <p:nvSpPr>
          <p:cNvPr id="52" name="Shape 50"/>
          <p:cNvSpPr/>
          <p:nvPr/>
        </p:nvSpPr>
        <p:spPr>
          <a:xfrm>
            <a:off x="8473440" y="4709160"/>
            <a:ext cx="1524000" cy="777240"/>
          </a:xfrm>
          <a:prstGeom prst="rect">
            <a:avLst/>
          </a:prstGeom>
          <a:solidFill>
            <a:srgbClr val="FFFFFF"/>
          </a:solidFill>
          <a:ln w="9525">
            <a:solidFill>
              <a:srgbClr val="DDD9D2"/>
            </a:solidFill>
            <a:prstDash val="solid"/>
          </a:ln>
        </p:spPr>
      </p:sp>
      <p:sp>
        <p:nvSpPr>
          <p:cNvPr id="53" name="Shape 51"/>
          <p:cNvSpPr/>
          <p:nvPr/>
        </p:nvSpPr>
        <p:spPr>
          <a:xfrm>
            <a:off x="10043160" y="4709160"/>
            <a:ext cx="1524000" cy="777240"/>
          </a:xfrm>
          <a:prstGeom prst="rect">
            <a:avLst/>
          </a:prstGeom>
          <a:solidFill>
            <a:srgbClr val="FFFFFF"/>
          </a:solidFill>
          <a:ln w="9525">
            <a:solidFill>
              <a:srgbClr val="DDD9D2"/>
            </a:solidFill>
            <a:prstDash val="solid"/>
          </a:ln>
        </p:spPr>
      </p:sp>
      <p:sp>
        <p:nvSpPr>
          <p:cNvPr id="54" name="Shape 52"/>
          <p:cNvSpPr/>
          <p:nvPr/>
        </p:nvSpPr>
        <p:spPr>
          <a:xfrm>
            <a:off x="548640" y="5623560"/>
            <a:ext cx="5440680" cy="731520"/>
          </a:xfrm>
          <a:prstGeom prst="roundRect">
            <a:avLst>
              <a:gd name="adj" fmla="val 10000"/>
            </a:avLst>
          </a:prstGeom>
          <a:solidFill>
            <a:srgbClr val="EDEBE6"/>
          </a:solidFill>
          <a:ln w="9525">
            <a:solidFill>
              <a:srgbClr val="EDEBE6"/>
            </a:solidFill>
            <a:prstDash val="solid"/>
          </a:ln>
        </p:spPr>
      </p:sp>
      <p:sp>
        <p:nvSpPr>
          <p:cNvPr id="55" name="Text 53"/>
          <p:cNvSpPr txBox="1"/>
          <p:nvPr/>
        </p:nvSpPr>
        <p:spPr>
          <a:xfrm>
            <a:off x="777240" y="5623560"/>
            <a:ext cx="5029200" cy="731520"/>
          </a:xfrm>
          <a:prstGeom prst="rect">
            <a:avLst/>
          </a:prstGeom>
          <a:noFill/>
          <a:ln/>
        </p:spPr>
        <p:txBody>
          <a:bodyPr wrap="square" lIns="0" tIns="0" rIns="0" bIns="0" rtlCol="0" anchor="ctr"/>
          <a:lstStyle/>
          <a:p>
            <a:pPr indent="0" marL="0">
              <a:buNone/>
            </a:pPr>
            <a:r>
              <a:rPr lang="en-US" sz="1350" b="1" dirty="0">
                <a:solidFill>
                  <a:srgbClr val="222222"/>
                </a:solidFill>
                <a:latin typeface="Calibri" pitchFamily="34" charset="0"/>
                <a:ea typeface="Calibri" pitchFamily="34" charset="-122"/>
                <a:cs typeface="Calibri" pitchFamily="34" charset="-120"/>
              </a:rPr>
              <a:t>Support: </a:t>
            </a:r>
            <a:pPr indent="0" marL="0">
              <a:buNone/>
            </a:pPr>
            <a:r>
              <a:rPr lang="en-US" sz="1350" dirty="0">
                <a:solidFill>
                  <a:srgbClr val="222222"/>
                </a:solidFill>
                <a:latin typeface="Calibri" pitchFamily="34" charset="0"/>
                <a:ea typeface="Calibri" pitchFamily="34" charset="-122"/>
                <a:cs typeface="Calibri" pitchFamily="34" charset="-120"/>
              </a:rPr>
              <a:t>start from the base uniform we designed together.</a:t>
            </a:r>
            <a:endParaRPr lang="en-US" sz="1350" dirty="0"/>
          </a:p>
        </p:txBody>
      </p:sp>
      <p:sp>
        <p:nvSpPr>
          <p:cNvPr id="56" name="Shape 54"/>
          <p:cNvSpPr/>
          <p:nvPr/>
        </p:nvSpPr>
        <p:spPr>
          <a:xfrm>
            <a:off x="6172200" y="5623560"/>
            <a:ext cx="5440680" cy="731520"/>
          </a:xfrm>
          <a:prstGeom prst="roundRect">
            <a:avLst>
              <a:gd name="adj" fmla="val 10000"/>
            </a:avLst>
          </a:prstGeom>
          <a:solidFill>
            <a:srgbClr val="2B2B2B"/>
          </a:solidFill>
          <a:ln w="9525">
            <a:solidFill>
              <a:srgbClr val="2B2B2B"/>
            </a:solidFill>
            <a:prstDash val="solid"/>
          </a:ln>
        </p:spPr>
      </p:sp>
      <p:sp>
        <p:nvSpPr>
          <p:cNvPr id="57" name="Text 55"/>
          <p:cNvSpPr txBox="1"/>
          <p:nvPr/>
        </p:nvSpPr>
        <p:spPr>
          <a:xfrm>
            <a:off x="6400800" y="5623560"/>
            <a:ext cx="5029200" cy="731520"/>
          </a:xfrm>
          <a:prstGeom prst="rect">
            <a:avLst/>
          </a:prstGeom>
          <a:noFill/>
          <a:ln/>
        </p:spPr>
        <p:txBody>
          <a:bodyPr wrap="square" lIns="0" tIns="0" rIns="0" bIns="0" rtlCol="0" anchor="ctr"/>
          <a:lstStyle/>
          <a:p>
            <a:pPr indent="0" marL="0">
              <a:buNone/>
            </a:pPr>
            <a:r>
              <a:rPr lang="en-US" sz="1350" b="1" dirty="0">
                <a:solidFill>
                  <a:srgbClr val="C9A24B"/>
                </a:solidFill>
                <a:latin typeface="Calibri" pitchFamily="34" charset="0"/>
                <a:ea typeface="Calibri" pitchFamily="34" charset="-122"/>
                <a:cs typeface="Calibri" pitchFamily="34" charset="-120"/>
              </a:rPr>
              <a:t>Stretch: </a:t>
            </a:r>
            <a:pPr indent="0" marL="0">
              <a:buNone/>
            </a:pPr>
            <a:r>
              <a:rPr lang="en-US" sz="1350" dirty="0">
                <a:solidFill>
                  <a:srgbClr val="FFFFFF"/>
                </a:solidFill>
                <a:latin typeface="Calibri" pitchFamily="34" charset="0"/>
                <a:ea typeface="Calibri" pitchFamily="34" charset="-122"/>
                <a:cs typeface="Calibri" pitchFamily="34" charset="-120"/>
              </a:rPr>
              <a:t>say how each costume will change later in the play.</a:t>
            </a:r>
            <a:endParaRPr lang="en-US" sz="13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PART 2 — SHARE AND COMPARE</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How Does Yours Compare?</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Task 1 feedback</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2B2B2B"/>
                </a:solidFill>
                <a:latin typeface="Calibri" pitchFamily="34" charset="0"/>
                <a:ea typeface="Calibri" pitchFamily="34" charset="-122"/>
                <a:cs typeface="Calibri" pitchFamily="34" charset="-120"/>
              </a:rPr>
              <a:t>CHECK  ·  2 MIN</a:t>
            </a:r>
            <a:endParaRPr lang="en-US" sz="1400" dirty="0"/>
          </a:p>
        </p:txBody>
      </p:sp>
      <p:sp>
        <p:nvSpPr>
          <p:cNvPr id="8" name="Shape 6"/>
          <p:cNvSpPr/>
          <p:nvPr/>
        </p:nvSpPr>
        <p:spPr>
          <a:xfrm>
            <a:off x="548640" y="1737360"/>
            <a:ext cx="3474720" cy="4297680"/>
          </a:xfrm>
          <a:prstGeom prst="roundRect">
            <a:avLst>
              <a:gd name="adj" fmla="val 2105"/>
            </a:avLst>
          </a:prstGeom>
          <a:solidFill>
            <a:srgbClr val="3D3D3D"/>
          </a:solidFill>
          <a:ln w="19050">
            <a:solidFill>
              <a:srgbClr val="C9A24B"/>
            </a:solidFill>
            <a:prstDash val="solid"/>
          </a:ln>
        </p:spPr>
      </p:sp>
      <p:sp>
        <p:nvSpPr>
          <p:cNvPr id="9" name="Text 7"/>
          <p:cNvSpPr txBox="1"/>
          <p:nvPr/>
        </p:nvSpPr>
        <p:spPr>
          <a:xfrm>
            <a:off x="822960" y="1965960"/>
            <a:ext cx="2926080" cy="502920"/>
          </a:xfrm>
          <a:prstGeom prst="rect">
            <a:avLst/>
          </a:prstGeom>
          <a:noFill/>
          <a:ln/>
        </p:spPr>
        <p:txBody>
          <a:bodyPr wrap="square" lIns="0" tIns="0" rIns="0" bIns="0" rtlCol="0" anchor="t"/>
          <a:lstStyle/>
          <a:p>
            <a:pPr indent="0" marL="0">
              <a:buNone/>
            </a:pPr>
            <a:r>
              <a:rPr lang="en-US" sz="2100" b="1" dirty="0">
                <a:solidFill>
                  <a:srgbClr val="C9A24B"/>
                </a:solidFill>
                <a:latin typeface="Cambria" pitchFamily="34" charset="0"/>
                <a:ea typeface="Cambria" pitchFamily="34" charset="-122"/>
                <a:cs typeface="Cambria" pitchFamily="34" charset="-120"/>
              </a:rPr>
              <a:t>The base uniform</a:t>
            </a:r>
            <a:endParaRPr lang="en-US" sz="2100" dirty="0"/>
          </a:p>
        </p:txBody>
      </p:sp>
      <p:sp>
        <p:nvSpPr>
          <p:cNvPr id="10" name="Text 8"/>
          <p:cNvSpPr txBox="1"/>
          <p:nvPr/>
        </p:nvSpPr>
        <p:spPr>
          <a:xfrm>
            <a:off x="822960" y="2606040"/>
            <a:ext cx="2926080" cy="3200400"/>
          </a:xfrm>
          <a:prstGeom prst="rect">
            <a:avLst/>
          </a:prstGeom>
          <a:noFill/>
          <a:ln/>
        </p:spPr>
        <p:txBody>
          <a:bodyPr wrap="square" lIns="0" tIns="0" rIns="0" bIns="0" rtlCol="0" anchor="t"/>
          <a:lstStyle/>
          <a:p>
            <a:pPr indent="0" marL="0">
              <a:buNone/>
            </a:pPr>
            <a:r>
              <a:rPr lang="en-US" sz="1600" dirty="0">
                <a:solidFill>
                  <a:srgbClr val="F4F3F1"/>
                </a:solidFill>
                <a:latin typeface="Calibri" pitchFamily="34" charset="0"/>
                <a:ea typeface="Calibri" pitchFamily="34" charset="-122"/>
                <a:cs typeface="Calibri" pitchFamily="34" charset="-120"/>
              </a:rPr>
              <a:t>Grey jumpers, navy blazers, white cotton shirts: clean and ordinary. These look like any teenagers.</a:t>
            </a:r>
            <a:endParaRPr lang="en-US" sz="1600" dirty="0"/>
          </a:p>
        </p:txBody>
      </p:sp>
      <p:sp>
        <p:nvSpPr>
          <p:cNvPr id="11" name="Shape 9"/>
          <p:cNvSpPr/>
          <p:nvPr/>
        </p:nvSpPr>
        <p:spPr>
          <a:xfrm>
            <a:off x="4297680" y="1737360"/>
            <a:ext cx="3474720" cy="4297680"/>
          </a:xfrm>
          <a:prstGeom prst="roundRect">
            <a:avLst>
              <a:gd name="adj" fmla="val 2105"/>
            </a:avLst>
          </a:prstGeom>
          <a:solidFill>
            <a:srgbClr val="3D3D3D"/>
          </a:solidFill>
          <a:ln w="19050">
            <a:solidFill>
              <a:srgbClr val="C9A24B"/>
            </a:solidFill>
            <a:prstDash val="solid"/>
          </a:ln>
        </p:spPr>
      </p:sp>
      <p:sp>
        <p:nvSpPr>
          <p:cNvPr id="12" name="Text 10"/>
          <p:cNvSpPr txBox="1"/>
          <p:nvPr/>
        </p:nvSpPr>
        <p:spPr>
          <a:xfrm>
            <a:off x="4572000" y="1965960"/>
            <a:ext cx="2926080" cy="502920"/>
          </a:xfrm>
          <a:prstGeom prst="rect">
            <a:avLst/>
          </a:prstGeom>
          <a:noFill/>
          <a:ln/>
        </p:spPr>
        <p:txBody>
          <a:bodyPr wrap="square" lIns="0" tIns="0" rIns="0" bIns="0" rtlCol="0" anchor="t"/>
          <a:lstStyle/>
          <a:p>
            <a:pPr indent="0" marL="0">
              <a:buNone/>
            </a:pPr>
            <a:r>
              <a:rPr lang="en-US" sz="2100" b="1" dirty="0">
                <a:solidFill>
                  <a:srgbClr val="C9A24B"/>
                </a:solidFill>
                <a:latin typeface="Cambria" pitchFamily="34" charset="0"/>
                <a:ea typeface="Cambria" pitchFamily="34" charset="-122"/>
                <a:cs typeface="Cambria" pitchFamily="34" charset="-120"/>
              </a:rPr>
              <a:t>3. Cathy</a:t>
            </a:r>
            <a:endParaRPr lang="en-US" sz="2100" dirty="0"/>
          </a:p>
        </p:txBody>
      </p:sp>
      <p:sp>
        <p:nvSpPr>
          <p:cNvPr id="13" name="Text 11"/>
          <p:cNvSpPr txBox="1"/>
          <p:nvPr/>
        </p:nvSpPr>
        <p:spPr>
          <a:xfrm>
            <a:off x="4572000" y="2606040"/>
            <a:ext cx="2926080" cy="3200400"/>
          </a:xfrm>
          <a:prstGeom prst="rect">
            <a:avLst/>
          </a:prstGeom>
          <a:noFill/>
          <a:ln/>
        </p:spPr>
        <p:txBody>
          <a:bodyPr wrap="square" lIns="0" tIns="0" rIns="0" bIns="0" rtlCol="0" anchor="t"/>
          <a:lstStyle/>
          <a:p>
            <a:pPr indent="0" marL="0">
              <a:buNone/>
            </a:pPr>
            <a:r>
              <a:rPr lang="en-US" sz="1600" dirty="0">
                <a:solidFill>
                  <a:srgbClr val="F4F3F1"/>
                </a:solidFill>
                <a:latin typeface="Calibri" pitchFamily="34" charset="0"/>
                <a:ea typeface="Calibri" pitchFamily="34" charset="-122"/>
                <a:cs typeface="Calibri" pitchFamily="34" charset="-120"/>
              </a:rPr>
              <a:t>Uniform worn with confidence: sleeves pushed up, tie short and loose, a bright hair clip. She looks energised, not scared.</a:t>
            </a:r>
            <a:endParaRPr lang="en-US" sz="1600" dirty="0"/>
          </a:p>
        </p:txBody>
      </p:sp>
      <p:sp>
        <p:nvSpPr>
          <p:cNvPr id="14" name="Shape 12"/>
          <p:cNvSpPr/>
          <p:nvPr/>
        </p:nvSpPr>
        <p:spPr>
          <a:xfrm>
            <a:off x="8046720" y="1737360"/>
            <a:ext cx="3474720" cy="4297680"/>
          </a:xfrm>
          <a:prstGeom prst="roundRect">
            <a:avLst>
              <a:gd name="adj" fmla="val 2105"/>
            </a:avLst>
          </a:prstGeom>
          <a:solidFill>
            <a:srgbClr val="3D3D3D"/>
          </a:solidFill>
          <a:ln w="19050">
            <a:solidFill>
              <a:srgbClr val="C9A24B"/>
            </a:solidFill>
            <a:prstDash val="solid"/>
          </a:ln>
        </p:spPr>
      </p:sp>
      <p:sp>
        <p:nvSpPr>
          <p:cNvPr id="15" name="Text 13"/>
          <p:cNvSpPr txBox="1"/>
          <p:nvPr/>
        </p:nvSpPr>
        <p:spPr>
          <a:xfrm>
            <a:off x="8321040" y="1965960"/>
            <a:ext cx="2926080" cy="502920"/>
          </a:xfrm>
          <a:prstGeom prst="rect">
            <a:avLst/>
          </a:prstGeom>
          <a:noFill/>
          <a:ln/>
        </p:spPr>
        <p:txBody>
          <a:bodyPr wrap="square" lIns="0" tIns="0" rIns="0" bIns="0" rtlCol="0" anchor="t"/>
          <a:lstStyle/>
          <a:p>
            <a:pPr indent="0" marL="0">
              <a:buNone/>
            </a:pPr>
            <a:r>
              <a:rPr lang="en-US" sz="2100" b="1" dirty="0">
                <a:solidFill>
                  <a:srgbClr val="C9A24B"/>
                </a:solidFill>
                <a:latin typeface="Cambria" pitchFamily="34" charset="0"/>
                <a:ea typeface="Cambria" pitchFamily="34" charset="-122"/>
                <a:cs typeface="Cambria" pitchFamily="34" charset="-120"/>
              </a:rPr>
              <a:t>Lou</a:t>
            </a:r>
            <a:endParaRPr lang="en-US" sz="2100" dirty="0"/>
          </a:p>
        </p:txBody>
      </p:sp>
      <p:sp>
        <p:nvSpPr>
          <p:cNvPr id="16" name="Text 14"/>
          <p:cNvSpPr txBox="1"/>
          <p:nvPr/>
        </p:nvSpPr>
        <p:spPr>
          <a:xfrm>
            <a:off x="8321040" y="2606040"/>
            <a:ext cx="2926080" cy="3200400"/>
          </a:xfrm>
          <a:prstGeom prst="rect">
            <a:avLst/>
          </a:prstGeom>
          <a:noFill/>
          <a:ln/>
        </p:spPr>
        <p:txBody>
          <a:bodyPr wrap="square" lIns="0" tIns="0" rIns="0" bIns="0" rtlCol="0" anchor="t"/>
          <a:lstStyle/>
          <a:p>
            <a:pPr indent="0" marL="0">
              <a:buNone/>
            </a:pPr>
            <a:r>
              <a:rPr lang="en-US" sz="1600" dirty="0">
                <a:solidFill>
                  <a:srgbClr val="F4F3F1"/>
                </a:solidFill>
                <a:latin typeface="Calibri" pitchFamily="34" charset="0"/>
                <a:ea typeface="Calibri" pitchFamily="34" charset="-122"/>
                <a:cs typeface="Calibri" pitchFamily="34" charset="-120"/>
              </a:rPr>
              <a:t>Neat uniform, but her cardigan is buttoned wrong: a small sign that she is more shaken than she lets on.</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4F3F1"/>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PART 3 — EXAM FOCUS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The 14-Mark Question</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The Question</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 DO  ·  4 MIN</a:t>
            </a:r>
            <a:endParaRPr lang="en-US" sz="1400" dirty="0"/>
          </a:p>
        </p:txBody>
      </p:sp>
      <p:sp>
        <p:nvSpPr>
          <p:cNvPr id="8" name="Shape 6"/>
          <p:cNvSpPr/>
          <p:nvPr/>
        </p:nvSpPr>
        <p:spPr>
          <a:xfrm>
            <a:off x="548640" y="1645920"/>
            <a:ext cx="11064240" cy="2011680"/>
          </a:xfrm>
          <a:prstGeom prst="roundRect">
            <a:avLst>
              <a:gd name="adj" fmla="val 3636"/>
            </a:avLst>
          </a:prstGeom>
          <a:solidFill>
            <a:srgbClr val="2B2B2B"/>
          </a:solidFill>
          <a:ln w="9525">
            <a:solidFill>
              <a:srgbClr val="2B2B2B"/>
            </a:solidFill>
            <a:prstDash val="solid"/>
          </a:ln>
        </p:spPr>
      </p:sp>
      <p:sp>
        <p:nvSpPr>
          <p:cNvPr id="9" name="Text 7"/>
          <p:cNvSpPr txBox="1"/>
          <p:nvPr/>
        </p:nvSpPr>
        <p:spPr>
          <a:xfrm>
            <a:off x="868680" y="1783080"/>
            <a:ext cx="8229600" cy="320040"/>
          </a:xfrm>
          <a:prstGeom prst="rect">
            <a:avLst/>
          </a:prstGeom>
          <a:noFill/>
          <a:ln/>
        </p:spPr>
        <p:txBody>
          <a:bodyPr wrap="square" lIns="0" tIns="0" rIns="0" bIns="0" rtlCol="0" anchor="t"/>
          <a:lstStyle/>
          <a:p>
            <a:pPr indent="0" marL="0">
              <a:buNone/>
            </a:pPr>
            <a:r>
              <a:rPr lang="en-US" sz="1300" b="1" spc="100" kern="0" dirty="0">
                <a:solidFill>
                  <a:srgbClr val="C9A24B"/>
                </a:solidFill>
                <a:latin typeface="Calibri" pitchFamily="34" charset="0"/>
                <a:ea typeface="Calibri" pitchFamily="34" charset="-122"/>
                <a:cs typeface="Calibri" pitchFamily="34" charset="-120"/>
              </a:rPr>
              <a:t>SECTION A, QUESTION (c) — PEARSON'S WORDING</a:t>
            </a:r>
            <a:endParaRPr lang="en-US" sz="1300" dirty="0"/>
          </a:p>
        </p:txBody>
      </p:sp>
      <p:sp>
        <p:nvSpPr>
          <p:cNvPr id="10" name="Text 8"/>
          <p:cNvSpPr txBox="1"/>
          <p:nvPr/>
        </p:nvSpPr>
        <p:spPr>
          <a:xfrm>
            <a:off x="868680" y="2148840"/>
            <a:ext cx="9144000" cy="1371600"/>
          </a:xfrm>
          <a:prstGeom prst="rect">
            <a:avLst/>
          </a:prstGeom>
          <a:noFill/>
          <a:ln/>
        </p:spPr>
        <p:txBody>
          <a:bodyPr wrap="square" lIns="0" tIns="0" rIns="0" bIns="0" rtlCol="0" anchor="t"/>
          <a:lstStyle/>
          <a:p>
            <a:pPr indent="0" marL="0">
              <a:buNone/>
            </a:pPr>
            <a:r>
              <a:rPr lang="en-US" sz="1900" dirty="0">
                <a:solidFill>
                  <a:srgbClr val="FFFFFF"/>
                </a:solidFill>
                <a:latin typeface="Cambria" pitchFamily="34" charset="0"/>
                <a:ea typeface="Cambria" pitchFamily="34" charset="-122"/>
                <a:cs typeface="Cambria" pitchFamily="34" charset="-120"/>
              </a:rPr>
              <a:t>There are specific choices in this extract for designers. Discuss how you would use </a:t>
            </a:r>
            <a:pPr indent="0" marL="0">
              <a:buNone/>
            </a:pPr>
            <a:r>
              <a:rPr lang="en-US" sz="1900" b="1" dirty="0">
                <a:solidFill>
                  <a:srgbClr val="C9A24B"/>
                </a:solidFill>
                <a:latin typeface="Cambria" pitchFamily="34" charset="0"/>
                <a:ea typeface="Cambria" pitchFamily="34" charset="-122"/>
                <a:cs typeface="Cambria" pitchFamily="34" charset="-120"/>
              </a:rPr>
              <a:t>one</a:t>
            </a:r>
            <a:pPr indent="0" marL="0">
              <a:buNone/>
            </a:pPr>
            <a:r>
              <a:rPr lang="en-US" sz="1900" dirty="0">
                <a:solidFill>
                  <a:srgbClr val="FFFFFF"/>
                </a:solidFill>
                <a:latin typeface="Cambria" pitchFamily="34" charset="0"/>
                <a:ea typeface="Cambria" pitchFamily="34" charset="-122"/>
                <a:cs typeface="Cambria" pitchFamily="34" charset="-120"/>
              </a:rPr>
              <a:t> design element to </a:t>
            </a:r>
            <a:pPr indent="0" marL="0">
              <a:buNone/>
            </a:pPr>
            <a:r>
              <a:rPr lang="en-US" sz="1900" b="1" dirty="0">
                <a:solidFill>
                  <a:srgbClr val="C9A24B"/>
                </a:solidFill>
                <a:latin typeface="Cambria" pitchFamily="34" charset="0"/>
                <a:ea typeface="Cambria" pitchFamily="34" charset="-122"/>
                <a:cs typeface="Cambria" pitchFamily="34" charset="-120"/>
              </a:rPr>
              <a:t>enhance</a:t>
            </a:r>
            <a:pPr indent="0" marL="0">
              <a:buNone/>
            </a:pPr>
            <a:r>
              <a:rPr lang="en-US" sz="1900" dirty="0">
                <a:solidFill>
                  <a:srgbClr val="FFFFFF"/>
                </a:solidFill>
                <a:latin typeface="Cambria" pitchFamily="34" charset="0"/>
                <a:ea typeface="Cambria" pitchFamily="34" charset="-122"/>
                <a:cs typeface="Cambria" pitchFamily="34" charset="-120"/>
              </a:rPr>
              <a:t> the production of </a:t>
            </a:r>
            <a:pPr indent="0" marL="0">
              <a:buNone/>
            </a:pPr>
            <a:r>
              <a:rPr lang="en-US" sz="1900" b="1" dirty="0">
                <a:solidFill>
                  <a:srgbClr val="C9A24B"/>
                </a:solidFill>
                <a:latin typeface="Cambria" pitchFamily="34" charset="0"/>
                <a:ea typeface="Cambria" pitchFamily="34" charset="-122"/>
                <a:cs typeface="Cambria" pitchFamily="34" charset="-120"/>
              </a:rPr>
              <a:t>this extract for the audience</a:t>
            </a:r>
            <a:pPr indent="0" marL="0">
              <a:buNone/>
            </a:pPr>
            <a:r>
              <a:rPr lang="en-US" sz="1900" dirty="0">
                <a:solidFill>
                  <a:srgbClr val="FFFFFF"/>
                </a:solidFill>
                <a:latin typeface="Cambria" pitchFamily="34" charset="0"/>
                <a:ea typeface="Cambria" pitchFamily="34" charset="-122"/>
                <a:cs typeface="Cambria" pitchFamily="34" charset="-120"/>
              </a:rPr>
              <a:t>. Choose one of the following: [three options]</a:t>
            </a:r>
            <a:endParaRPr lang="en-US" sz="1900" dirty="0"/>
          </a:p>
        </p:txBody>
      </p:sp>
      <p:sp>
        <p:nvSpPr>
          <p:cNvPr id="11" name="Shape 9"/>
          <p:cNvSpPr/>
          <p:nvPr/>
        </p:nvSpPr>
        <p:spPr>
          <a:xfrm>
            <a:off x="10058400" y="3017520"/>
            <a:ext cx="1371600" cy="457200"/>
          </a:xfrm>
          <a:prstGeom prst="roundRect">
            <a:avLst>
              <a:gd name="adj" fmla="val 20000"/>
            </a:avLst>
          </a:prstGeom>
          <a:solidFill>
            <a:srgbClr val="990011"/>
          </a:solidFill>
          <a:ln w="12700">
            <a:solidFill>
              <a:srgbClr val="990011"/>
            </a:solidFill>
            <a:prstDash val="solid"/>
          </a:ln>
        </p:spPr>
      </p:sp>
      <p:sp>
        <p:nvSpPr>
          <p:cNvPr id="12" name="Text 10"/>
          <p:cNvSpPr txBox="1"/>
          <p:nvPr/>
        </p:nvSpPr>
        <p:spPr>
          <a:xfrm>
            <a:off x="10058400" y="3017520"/>
            <a:ext cx="1371600" cy="4572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14 MARKS</a:t>
            </a:r>
            <a:endParaRPr lang="en-US" sz="1400" dirty="0"/>
          </a:p>
        </p:txBody>
      </p:sp>
      <p:sp>
        <p:nvSpPr>
          <p:cNvPr id="13" name="Shape 11"/>
          <p:cNvSpPr/>
          <p:nvPr/>
        </p:nvSpPr>
        <p:spPr>
          <a:xfrm>
            <a:off x="548640" y="3886200"/>
            <a:ext cx="5440680" cy="2286000"/>
          </a:xfrm>
          <a:prstGeom prst="roundRect">
            <a:avLst>
              <a:gd name="adj" fmla="val 3200"/>
            </a:avLst>
          </a:prstGeom>
          <a:solidFill>
            <a:srgbClr val="FFFFFF"/>
          </a:solidFill>
          <a:ln w="9525">
            <a:solidFill>
              <a:srgbClr val="FFFFFF"/>
            </a:solidFill>
            <a:prstDash val="solid"/>
          </a:ln>
        </p:spPr>
      </p:sp>
      <p:sp>
        <p:nvSpPr>
          <p:cNvPr id="14" name="Text 12"/>
          <p:cNvSpPr txBox="1"/>
          <p:nvPr/>
        </p:nvSpPr>
        <p:spPr>
          <a:xfrm>
            <a:off x="822960" y="4069080"/>
            <a:ext cx="4937760" cy="457200"/>
          </a:xfrm>
          <a:prstGeom prst="rect">
            <a:avLst/>
          </a:prstGeom>
          <a:noFill/>
          <a:ln/>
        </p:spPr>
        <p:txBody>
          <a:bodyPr wrap="square" lIns="0" tIns="0" rIns="0" bIns="0" rtlCol="0" anchor="t"/>
          <a:lstStyle/>
          <a:p>
            <a:pPr indent="0" marL="0">
              <a:buNone/>
            </a:pPr>
            <a:r>
              <a:rPr lang="en-US" sz="2000" b="1" dirty="0">
                <a:solidFill>
                  <a:srgbClr val="990011"/>
                </a:solidFill>
                <a:latin typeface="Cambria" pitchFamily="34" charset="0"/>
                <a:ea typeface="Cambria" pitchFamily="34" charset="-122"/>
                <a:cs typeface="Cambria" pitchFamily="34" charset="-120"/>
              </a:rPr>
              <a:t>Today: costume</a:t>
            </a:r>
            <a:endParaRPr lang="en-US" sz="2000" dirty="0"/>
          </a:p>
        </p:txBody>
      </p:sp>
      <p:sp>
        <p:nvSpPr>
          <p:cNvPr id="15" name="Text 13"/>
          <p:cNvSpPr txBox="1"/>
          <p:nvPr/>
        </p:nvSpPr>
        <p:spPr>
          <a:xfrm>
            <a:off x="822960" y="4572000"/>
            <a:ext cx="4937760" cy="1463040"/>
          </a:xfrm>
          <a:prstGeom prst="rect">
            <a:avLst/>
          </a:prstGeom>
          <a:noFill/>
          <a:ln/>
        </p:spPr>
        <p:txBody>
          <a:bodyPr wrap="square" lIns="0" tIns="0" rIns="0" bIns="0" rtlCol="0" anchor="t"/>
          <a:lstStyle/>
          <a:p>
            <a:pPr indent="0" marL="0">
              <a:buNone/>
            </a:pPr>
            <a:r>
              <a:rPr lang="en-US" sz="1550" dirty="0">
                <a:solidFill>
                  <a:srgbClr val="222222"/>
                </a:solidFill>
                <a:latin typeface="Calibri" pitchFamily="34" charset="0"/>
                <a:ea typeface="Calibri" pitchFamily="34" charset="-122"/>
                <a:cs typeface="Calibri" pitchFamily="34" charset="-120"/>
              </a:rPr>
              <a:t>Costume is one possible option. The three options change each year, so each lesson covers a different element.</a:t>
            </a:r>
            <a:endParaRPr lang="en-US" sz="1550" dirty="0"/>
          </a:p>
        </p:txBody>
      </p:sp>
      <p:sp>
        <p:nvSpPr>
          <p:cNvPr id="16" name="Shape 14"/>
          <p:cNvSpPr/>
          <p:nvPr/>
        </p:nvSpPr>
        <p:spPr>
          <a:xfrm>
            <a:off x="6172200" y="3886200"/>
            <a:ext cx="5440680" cy="2286000"/>
          </a:xfrm>
          <a:prstGeom prst="roundRect">
            <a:avLst>
              <a:gd name="adj" fmla="val 3200"/>
            </a:avLst>
          </a:prstGeom>
          <a:solidFill>
            <a:srgbClr val="2B2B2B"/>
          </a:solidFill>
          <a:ln w="9525">
            <a:solidFill>
              <a:srgbClr val="2B2B2B"/>
            </a:solidFill>
            <a:prstDash val="solid"/>
          </a:ln>
        </p:spPr>
      </p:sp>
      <p:sp>
        <p:nvSpPr>
          <p:cNvPr id="17" name="Text 15"/>
          <p:cNvSpPr txBox="1"/>
          <p:nvPr/>
        </p:nvSpPr>
        <p:spPr>
          <a:xfrm>
            <a:off x="6446520" y="3977640"/>
            <a:ext cx="4937760" cy="914400"/>
          </a:xfrm>
          <a:prstGeom prst="rect">
            <a:avLst/>
          </a:prstGeom>
          <a:noFill/>
          <a:ln/>
        </p:spPr>
        <p:txBody>
          <a:bodyPr wrap="square" lIns="0" tIns="0" rIns="0" bIns="0" rtlCol="0" anchor="ctr"/>
          <a:lstStyle/>
          <a:p>
            <a:pPr indent="0" marL="0">
              <a:buNone/>
            </a:pPr>
            <a:r>
              <a:rPr lang="en-US" sz="5400" b="1" dirty="0">
                <a:solidFill>
                  <a:srgbClr val="C9A24B"/>
                </a:solidFill>
                <a:latin typeface="Cambria" pitchFamily="34" charset="0"/>
                <a:ea typeface="Cambria" pitchFamily="34" charset="-122"/>
                <a:cs typeface="Cambria" pitchFamily="34" charset="-120"/>
              </a:rPr>
              <a:t>5 </a:t>
            </a:r>
            <a:pPr indent="0" marL="0">
              <a:buNone/>
            </a:pPr>
            <a:r>
              <a:rPr lang="en-US" sz="1800" b="1" dirty="0">
                <a:solidFill>
                  <a:srgbClr val="FFFFFF"/>
                </a:solidFill>
                <a:latin typeface="Calibri" pitchFamily="34" charset="0"/>
                <a:ea typeface="Calibri" pitchFamily="34" charset="-122"/>
                <a:cs typeface="Calibri" pitchFamily="34" charset="-120"/>
              </a:rPr>
              <a:t>marks maximum</a:t>
            </a:r>
            <a:endParaRPr lang="en-US" sz="5400" dirty="0"/>
          </a:p>
        </p:txBody>
      </p:sp>
      <p:sp>
        <p:nvSpPr>
          <p:cNvPr id="18" name="Text 16"/>
          <p:cNvSpPr txBox="1"/>
          <p:nvPr/>
        </p:nvSpPr>
        <p:spPr>
          <a:xfrm>
            <a:off x="6446520" y="4937760"/>
            <a:ext cx="4937760" cy="1097280"/>
          </a:xfrm>
          <a:prstGeom prst="rect">
            <a:avLst/>
          </a:prstGeom>
          <a:noFill/>
          <a:ln/>
        </p:spPr>
        <p:txBody>
          <a:bodyPr wrap="square" lIns="0" tIns="0" rIns="0" bIns="0" rtlCol="0" anchor="t"/>
          <a:lstStyle/>
          <a:p>
            <a:pPr indent="0" marL="0">
              <a:buNone/>
            </a:pPr>
            <a:r>
              <a:rPr lang="en-US" sz="1500" dirty="0">
                <a:solidFill>
                  <a:srgbClr val="D8D5CF"/>
                </a:solidFill>
                <a:latin typeface="Calibri" pitchFamily="34" charset="0"/>
                <a:ea typeface="Calibri" pitchFamily="34" charset="-122"/>
                <a:cs typeface="Calibri" pitchFamily="34" charset="-120"/>
              </a:rPr>
              <a:t>if you list costume ideas without explaining their effect on the audience. CIDER stops that happening.</a:t>
            </a:r>
            <a:endParaRPr lang="en-US" sz="1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Hinge Question</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Question Check</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2B2B2B"/>
                </a:solidFill>
                <a:latin typeface="Calibri" pitchFamily="34" charset="0"/>
                <a:ea typeface="Calibri" pitchFamily="34" charset="-122"/>
                <a:cs typeface="Calibri" pitchFamily="34" charset="-120"/>
              </a:rPr>
              <a:t>CHECK  ·  2 MIN</a:t>
            </a:r>
            <a:endParaRPr lang="en-US" sz="1400" dirty="0"/>
          </a:p>
        </p:txBody>
      </p:sp>
      <p:sp>
        <p:nvSpPr>
          <p:cNvPr id="8" name="Text 6"/>
          <p:cNvSpPr txBox="1"/>
          <p:nvPr/>
        </p:nvSpPr>
        <p:spPr>
          <a:xfrm>
            <a:off x="548640" y="1600200"/>
            <a:ext cx="11064240" cy="82296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Which costume answer would be capped at 5 marks?</a:t>
            </a:r>
            <a:endParaRPr lang="en-US" sz="2200" dirty="0"/>
          </a:p>
        </p:txBody>
      </p:sp>
      <p:sp>
        <p:nvSpPr>
          <p:cNvPr id="9" name="Shape 7"/>
          <p:cNvSpPr/>
          <p:nvPr/>
        </p:nvSpPr>
        <p:spPr>
          <a:xfrm>
            <a:off x="548640" y="2651760"/>
            <a:ext cx="5440680" cy="1554480"/>
          </a:xfrm>
          <a:prstGeom prst="roundRect">
            <a:avLst>
              <a:gd name="adj" fmla="val 4706"/>
            </a:avLst>
          </a:prstGeom>
          <a:solidFill>
            <a:srgbClr val="3D3D3D"/>
          </a:solidFill>
          <a:ln w="9525">
            <a:solidFill>
              <a:srgbClr val="3D3D3D"/>
            </a:solidFill>
            <a:prstDash val="solid"/>
          </a:ln>
        </p:spPr>
      </p:sp>
      <p:sp>
        <p:nvSpPr>
          <p:cNvPr id="10" name="Shape 8"/>
          <p:cNvSpPr/>
          <p:nvPr/>
        </p:nvSpPr>
        <p:spPr>
          <a:xfrm>
            <a:off x="822960" y="3108960"/>
            <a:ext cx="640080" cy="640080"/>
          </a:xfrm>
          <a:prstGeom prst="ellipse">
            <a:avLst/>
          </a:prstGeom>
          <a:solidFill>
            <a:srgbClr val="C9A24B"/>
          </a:solidFill>
          <a:ln w="12700">
            <a:solidFill>
              <a:srgbClr val="C9A24B"/>
            </a:solidFill>
            <a:prstDash val="solid"/>
          </a:ln>
        </p:spPr>
      </p:sp>
      <p:sp>
        <p:nvSpPr>
          <p:cNvPr id="11" name="Text 9"/>
          <p:cNvSpPr txBox="1"/>
          <p:nvPr/>
        </p:nvSpPr>
        <p:spPr>
          <a:xfrm>
            <a:off x="822960" y="310896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A</a:t>
            </a:r>
            <a:endParaRPr lang="en-US" sz="2000" dirty="0"/>
          </a:p>
        </p:txBody>
      </p:sp>
      <p:sp>
        <p:nvSpPr>
          <p:cNvPr id="12" name="Text 10"/>
          <p:cNvSpPr txBox="1"/>
          <p:nvPr/>
        </p:nvSpPr>
        <p:spPr>
          <a:xfrm>
            <a:off x="1691640" y="265176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"I would use breakdown, texture, a colour palette and accessories."</a:t>
            </a:r>
            <a:endParaRPr lang="en-US" sz="1600" dirty="0"/>
          </a:p>
        </p:txBody>
      </p:sp>
      <p:sp>
        <p:nvSpPr>
          <p:cNvPr id="13" name="Shape 11"/>
          <p:cNvSpPr/>
          <p:nvPr/>
        </p:nvSpPr>
        <p:spPr>
          <a:xfrm>
            <a:off x="6172200" y="2651760"/>
            <a:ext cx="5440680" cy="1554480"/>
          </a:xfrm>
          <a:prstGeom prst="roundRect">
            <a:avLst>
              <a:gd name="adj" fmla="val 4706"/>
            </a:avLst>
          </a:prstGeom>
          <a:solidFill>
            <a:srgbClr val="3D3D3D"/>
          </a:solidFill>
          <a:ln w="9525">
            <a:solidFill>
              <a:srgbClr val="3D3D3D"/>
            </a:solidFill>
            <a:prstDash val="solid"/>
          </a:ln>
        </p:spPr>
      </p:sp>
      <p:sp>
        <p:nvSpPr>
          <p:cNvPr id="14" name="Shape 12"/>
          <p:cNvSpPr/>
          <p:nvPr/>
        </p:nvSpPr>
        <p:spPr>
          <a:xfrm>
            <a:off x="6446520" y="3108960"/>
            <a:ext cx="640080" cy="640080"/>
          </a:xfrm>
          <a:prstGeom prst="ellipse">
            <a:avLst/>
          </a:prstGeom>
          <a:solidFill>
            <a:srgbClr val="C9A24B"/>
          </a:solidFill>
          <a:ln w="12700">
            <a:solidFill>
              <a:srgbClr val="C9A24B"/>
            </a:solidFill>
            <a:prstDash val="solid"/>
          </a:ln>
        </p:spPr>
      </p:sp>
      <p:sp>
        <p:nvSpPr>
          <p:cNvPr id="15" name="Text 13"/>
          <p:cNvSpPr txBox="1"/>
          <p:nvPr/>
        </p:nvSpPr>
        <p:spPr>
          <a:xfrm>
            <a:off x="6446520" y="310896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B</a:t>
            </a:r>
            <a:endParaRPr lang="en-US" sz="2000" dirty="0"/>
          </a:p>
        </p:txBody>
      </p:sp>
      <p:sp>
        <p:nvSpPr>
          <p:cNvPr id="16" name="Text 14"/>
          <p:cNvSpPr txBox="1"/>
          <p:nvPr/>
        </p:nvSpPr>
        <p:spPr>
          <a:xfrm>
            <a:off x="7315200" y="265176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"John Tate's tight tie would show the audience how hard he is trying to stay in control."</a:t>
            </a:r>
            <a:endParaRPr lang="en-US" sz="1600" dirty="0"/>
          </a:p>
        </p:txBody>
      </p:sp>
      <p:sp>
        <p:nvSpPr>
          <p:cNvPr id="17" name="Shape 15"/>
          <p:cNvSpPr/>
          <p:nvPr/>
        </p:nvSpPr>
        <p:spPr>
          <a:xfrm>
            <a:off x="548640" y="4434840"/>
            <a:ext cx="5440680" cy="1554480"/>
          </a:xfrm>
          <a:prstGeom prst="roundRect">
            <a:avLst>
              <a:gd name="adj" fmla="val 4706"/>
            </a:avLst>
          </a:prstGeom>
          <a:solidFill>
            <a:srgbClr val="3D3D3D"/>
          </a:solidFill>
          <a:ln w="9525">
            <a:solidFill>
              <a:srgbClr val="3D3D3D"/>
            </a:solidFill>
            <a:prstDash val="solid"/>
          </a:ln>
        </p:spPr>
      </p:sp>
      <p:sp>
        <p:nvSpPr>
          <p:cNvPr id="18" name="Shape 16"/>
          <p:cNvSpPr/>
          <p:nvPr/>
        </p:nvSpPr>
        <p:spPr>
          <a:xfrm>
            <a:off x="822960" y="4892040"/>
            <a:ext cx="640080" cy="640080"/>
          </a:xfrm>
          <a:prstGeom prst="ellipse">
            <a:avLst/>
          </a:prstGeom>
          <a:solidFill>
            <a:srgbClr val="C9A24B"/>
          </a:solidFill>
          <a:ln w="12700">
            <a:solidFill>
              <a:srgbClr val="C9A24B"/>
            </a:solidFill>
            <a:prstDash val="solid"/>
          </a:ln>
        </p:spPr>
      </p:sp>
      <p:sp>
        <p:nvSpPr>
          <p:cNvPr id="19" name="Text 17"/>
          <p:cNvSpPr txBox="1"/>
          <p:nvPr/>
        </p:nvSpPr>
        <p:spPr>
          <a:xfrm>
            <a:off x="822960" y="489204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C</a:t>
            </a:r>
            <a:endParaRPr lang="en-US" sz="2000" dirty="0"/>
          </a:p>
        </p:txBody>
      </p:sp>
      <p:sp>
        <p:nvSpPr>
          <p:cNvPr id="20" name="Text 18"/>
          <p:cNvSpPr txBox="1"/>
          <p:nvPr/>
        </p:nvSpPr>
        <p:spPr>
          <a:xfrm>
            <a:off x="1691640" y="443484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"Cathy's neat, bright appearance would unsettle the audience because she is enjoying it."</a:t>
            </a:r>
            <a:endParaRPr lang="en-US" sz="1600" dirty="0"/>
          </a:p>
        </p:txBody>
      </p:sp>
      <p:sp>
        <p:nvSpPr>
          <p:cNvPr id="21" name="Shape 19"/>
          <p:cNvSpPr/>
          <p:nvPr/>
        </p:nvSpPr>
        <p:spPr>
          <a:xfrm>
            <a:off x="6172200" y="4434840"/>
            <a:ext cx="5440680" cy="1554480"/>
          </a:xfrm>
          <a:prstGeom prst="roundRect">
            <a:avLst>
              <a:gd name="adj" fmla="val 4706"/>
            </a:avLst>
          </a:prstGeom>
          <a:solidFill>
            <a:srgbClr val="3D3D3D"/>
          </a:solidFill>
          <a:ln w="9525">
            <a:solidFill>
              <a:srgbClr val="3D3D3D"/>
            </a:solidFill>
            <a:prstDash val="solid"/>
          </a:ln>
        </p:spPr>
      </p:sp>
      <p:sp>
        <p:nvSpPr>
          <p:cNvPr id="22" name="Shape 20"/>
          <p:cNvSpPr/>
          <p:nvPr/>
        </p:nvSpPr>
        <p:spPr>
          <a:xfrm>
            <a:off x="6446520" y="4892040"/>
            <a:ext cx="640080" cy="640080"/>
          </a:xfrm>
          <a:prstGeom prst="ellipse">
            <a:avLst/>
          </a:prstGeom>
          <a:solidFill>
            <a:srgbClr val="C9A24B"/>
          </a:solidFill>
          <a:ln w="12700">
            <a:solidFill>
              <a:srgbClr val="C9A24B"/>
            </a:solidFill>
            <a:prstDash val="solid"/>
          </a:ln>
        </p:spPr>
      </p:sp>
      <p:sp>
        <p:nvSpPr>
          <p:cNvPr id="23" name="Text 21"/>
          <p:cNvSpPr txBox="1"/>
          <p:nvPr/>
        </p:nvSpPr>
        <p:spPr>
          <a:xfrm>
            <a:off x="6446520" y="489204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D</a:t>
            </a:r>
            <a:endParaRPr lang="en-US" sz="2000" dirty="0"/>
          </a:p>
        </p:txBody>
      </p:sp>
      <p:sp>
        <p:nvSpPr>
          <p:cNvPr id="24" name="Text 22"/>
          <p:cNvSpPr txBox="1"/>
          <p:nvPr/>
        </p:nvSpPr>
        <p:spPr>
          <a:xfrm>
            <a:off x="7315200" y="443484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"Brian's oversized blazer would make the audience feel how vulnerable he is."</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ANSWERS — CHECK YOUR WHITEBOARD</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Hinge Question: Answer</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Question Check — answers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Text 4"/>
          <p:cNvSpPr txBox="1"/>
          <p:nvPr/>
        </p:nvSpPr>
        <p:spPr>
          <a:xfrm>
            <a:off x="548640" y="1463040"/>
            <a:ext cx="11064240" cy="777240"/>
          </a:xfrm>
          <a:prstGeom prst="rect">
            <a:avLst/>
          </a:prstGeom>
          <a:noFill/>
          <a:ln/>
        </p:spPr>
        <p:txBody>
          <a:bodyPr wrap="square" lIns="0" tIns="0" rIns="0" bIns="0" rtlCol="0" anchor="ctr"/>
          <a:lstStyle/>
          <a:p>
            <a:pPr indent="0" marL="0">
              <a:buNone/>
            </a:pPr>
            <a:r>
              <a:rPr lang="en-US" sz="1900" b="1" dirty="0">
                <a:solidFill>
                  <a:srgbClr val="FFFFFF"/>
                </a:solidFill>
                <a:latin typeface="Cambria" pitchFamily="34" charset="0"/>
                <a:ea typeface="Cambria" pitchFamily="34" charset="-122"/>
                <a:cs typeface="Cambria" pitchFamily="34" charset="-120"/>
              </a:rPr>
              <a:t>Which costume answer would be capped at 5 marks?</a:t>
            </a:r>
            <a:endParaRPr lang="en-US" sz="1900" dirty="0"/>
          </a:p>
        </p:txBody>
      </p:sp>
      <p:sp>
        <p:nvSpPr>
          <p:cNvPr id="7" name="Shape 5"/>
          <p:cNvSpPr/>
          <p:nvPr/>
        </p:nvSpPr>
        <p:spPr>
          <a:xfrm>
            <a:off x="548640" y="2377440"/>
            <a:ext cx="5440680" cy="1325880"/>
          </a:xfrm>
          <a:prstGeom prst="roundRect">
            <a:avLst>
              <a:gd name="adj" fmla="val 5517"/>
            </a:avLst>
          </a:prstGeom>
          <a:solidFill>
            <a:srgbClr val="3A3423"/>
          </a:solidFill>
          <a:ln w="38100">
            <a:solidFill>
              <a:srgbClr val="C9A24B"/>
            </a:solidFill>
            <a:prstDash val="solid"/>
          </a:ln>
        </p:spPr>
      </p:sp>
      <p:sp>
        <p:nvSpPr>
          <p:cNvPr id="8" name="Shape 6"/>
          <p:cNvSpPr/>
          <p:nvPr/>
        </p:nvSpPr>
        <p:spPr>
          <a:xfrm>
            <a:off x="822960" y="2743200"/>
            <a:ext cx="594360" cy="594360"/>
          </a:xfrm>
          <a:prstGeom prst="ellipse">
            <a:avLst/>
          </a:prstGeom>
          <a:solidFill>
            <a:srgbClr val="C9A24B"/>
          </a:solidFill>
          <a:ln w="12700">
            <a:solidFill>
              <a:srgbClr val="C9A24B"/>
            </a:solidFill>
            <a:prstDash val="solid"/>
          </a:ln>
        </p:spPr>
      </p:sp>
      <p:sp>
        <p:nvSpPr>
          <p:cNvPr id="9" name="Text 7"/>
          <p:cNvSpPr txBox="1"/>
          <p:nvPr/>
        </p:nvSpPr>
        <p:spPr>
          <a:xfrm>
            <a:off x="822960" y="2743200"/>
            <a:ext cx="594360" cy="594360"/>
          </a:xfrm>
          <a:prstGeom prst="rect">
            <a:avLst/>
          </a:prstGeom>
          <a:noFill/>
          <a:ln/>
        </p:spPr>
        <p:txBody>
          <a:bodyPr wrap="square" lIns="0" tIns="0" rIns="0" bIns="0" rtlCol="0" anchor="ctr"/>
          <a:lstStyle/>
          <a:p>
            <a:pPr algn="ctr" indent="0" marL="0">
              <a:buNone/>
            </a:pPr>
            <a:r>
              <a:rPr lang="en-US" sz="1900" b="1" dirty="0">
                <a:solidFill>
                  <a:srgbClr val="2B2B2B"/>
                </a:solidFill>
                <a:latin typeface="Cambria" pitchFamily="34" charset="0"/>
                <a:ea typeface="Cambria" pitchFamily="34" charset="-122"/>
                <a:cs typeface="Cambria" pitchFamily="34" charset="-120"/>
              </a:rPr>
              <a:t>✓</a:t>
            </a:r>
            <a:endParaRPr lang="en-US" sz="1900" dirty="0"/>
          </a:p>
        </p:txBody>
      </p:sp>
      <p:sp>
        <p:nvSpPr>
          <p:cNvPr id="10" name="Text 8"/>
          <p:cNvSpPr txBox="1"/>
          <p:nvPr/>
        </p:nvSpPr>
        <p:spPr>
          <a:xfrm>
            <a:off x="1645920" y="2377440"/>
            <a:ext cx="4160520" cy="132588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"I would use breakdown, texture, a colour palette and accessories."</a:t>
            </a:r>
            <a:endParaRPr lang="en-US" sz="1500" dirty="0"/>
          </a:p>
        </p:txBody>
      </p:sp>
      <p:sp>
        <p:nvSpPr>
          <p:cNvPr id="11" name="Shape 9"/>
          <p:cNvSpPr/>
          <p:nvPr/>
        </p:nvSpPr>
        <p:spPr>
          <a:xfrm>
            <a:off x="6172200" y="2377440"/>
            <a:ext cx="5440680" cy="1325880"/>
          </a:xfrm>
          <a:prstGeom prst="roundRect">
            <a:avLst>
              <a:gd name="adj" fmla="val 5517"/>
            </a:avLst>
          </a:prstGeom>
          <a:solidFill>
            <a:srgbClr val="333333"/>
          </a:solidFill>
          <a:ln w="9525">
            <a:solidFill>
              <a:srgbClr val="333333"/>
            </a:solidFill>
            <a:prstDash val="solid"/>
          </a:ln>
        </p:spPr>
      </p:sp>
      <p:sp>
        <p:nvSpPr>
          <p:cNvPr id="12" name="Shape 10"/>
          <p:cNvSpPr/>
          <p:nvPr/>
        </p:nvSpPr>
        <p:spPr>
          <a:xfrm>
            <a:off x="6446520" y="2743200"/>
            <a:ext cx="594360" cy="594360"/>
          </a:xfrm>
          <a:prstGeom prst="ellipse">
            <a:avLst/>
          </a:prstGeom>
          <a:solidFill>
            <a:srgbClr val="5A5A5A"/>
          </a:solidFill>
          <a:ln w="12700">
            <a:solidFill>
              <a:srgbClr val="5A5A5A"/>
            </a:solidFill>
            <a:prstDash val="solid"/>
          </a:ln>
        </p:spPr>
      </p:sp>
      <p:sp>
        <p:nvSpPr>
          <p:cNvPr id="13" name="Text 11"/>
          <p:cNvSpPr txBox="1"/>
          <p:nvPr/>
        </p:nvSpPr>
        <p:spPr>
          <a:xfrm>
            <a:off x="6446520" y="2743200"/>
            <a:ext cx="594360" cy="594360"/>
          </a:xfrm>
          <a:prstGeom prst="rect">
            <a:avLst/>
          </a:prstGeom>
          <a:noFill/>
          <a:ln/>
        </p:spPr>
        <p:txBody>
          <a:bodyPr wrap="square" lIns="0" tIns="0" rIns="0" bIns="0" rtlCol="0" anchor="ctr"/>
          <a:lstStyle/>
          <a:p>
            <a:pPr algn="ctr" indent="0" marL="0">
              <a:buNone/>
            </a:pPr>
            <a:r>
              <a:rPr lang="en-US" sz="1900" b="1" dirty="0">
                <a:solidFill>
                  <a:srgbClr val="B9B9B9"/>
                </a:solidFill>
                <a:latin typeface="Cambria" pitchFamily="34" charset="0"/>
                <a:ea typeface="Cambria" pitchFamily="34" charset="-122"/>
                <a:cs typeface="Cambria" pitchFamily="34" charset="-120"/>
              </a:rPr>
              <a:t>B</a:t>
            </a:r>
            <a:endParaRPr lang="en-US" sz="1900" dirty="0"/>
          </a:p>
        </p:txBody>
      </p:sp>
      <p:sp>
        <p:nvSpPr>
          <p:cNvPr id="14" name="Text 12"/>
          <p:cNvSpPr txBox="1"/>
          <p:nvPr/>
        </p:nvSpPr>
        <p:spPr>
          <a:xfrm>
            <a:off x="7269480" y="2377440"/>
            <a:ext cx="4160520" cy="1325880"/>
          </a:xfrm>
          <a:prstGeom prst="rect">
            <a:avLst/>
          </a:prstGeom>
          <a:noFill/>
          <a:ln/>
        </p:spPr>
        <p:txBody>
          <a:bodyPr wrap="square" lIns="0" tIns="0" rIns="0" bIns="0" rtlCol="0" anchor="ctr"/>
          <a:lstStyle/>
          <a:p>
            <a:pPr indent="0" marL="0">
              <a:buNone/>
            </a:pPr>
            <a:r>
              <a:rPr lang="en-US" sz="1500" dirty="0">
                <a:solidFill>
                  <a:srgbClr val="8C8C8C"/>
                </a:solidFill>
                <a:latin typeface="Calibri" pitchFamily="34" charset="0"/>
                <a:ea typeface="Calibri" pitchFamily="34" charset="-122"/>
                <a:cs typeface="Calibri" pitchFamily="34" charset="-120"/>
              </a:rPr>
              <a:t>"John Tate's tight tie would show the audience how hard he is trying to stay in control."</a:t>
            </a:r>
            <a:endParaRPr lang="en-US" sz="1500" dirty="0"/>
          </a:p>
        </p:txBody>
      </p:sp>
      <p:sp>
        <p:nvSpPr>
          <p:cNvPr id="15" name="Shape 13"/>
          <p:cNvSpPr/>
          <p:nvPr/>
        </p:nvSpPr>
        <p:spPr>
          <a:xfrm>
            <a:off x="548640" y="3840480"/>
            <a:ext cx="5440680" cy="1325880"/>
          </a:xfrm>
          <a:prstGeom prst="roundRect">
            <a:avLst>
              <a:gd name="adj" fmla="val 5517"/>
            </a:avLst>
          </a:prstGeom>
          <a:solidFill>
            <a:srgbClr val="333333"/>
          </a:solidFill>
          <a:ln w="9525">
            <a:solidFill>
              <a:srgbClr val="333333"/>
            </a:solidFill>
            <a:prstDash val="solid"/>
          </a:ln>
        </p:spPr>
      </p:sp>
      <p:sp>
        <p:nvSpPr>
          <p:cNvPr id="16" name="Shape 14"/>
          <p:cNvSpPr/>
          <p:nvPr/>
        </p:nvSpPr>
        <p:spPr>
          <a:xfrm>
            <a:off x="822960" y="4206240"/>
            <a:ext cx="594360" cy="594360"/>
          </a:xfrm>
          <a:prstGeom prst="ellipse">
            <a:avLst/>
          </a:prstGeom>
          <a:solidFill>
            <a:srgbClr val="5A5A5A"/>
          </a:solidFill>
          <a:ln w="12700">
            <a:solidFill>
              <a:srgbClr val="5A5A5A"/>
            </a:solidFill>
            <a:prstDash val="solid"/>
          </a:ln>
        </p:spPr>
      </p:sp>
      <p:sp>
        <p:nvSpPr>
          <p:cNvPr id="17" name="Text 15"/>
          <p:cNvSpPr txBox="1"/>
          <p:nvPr/>
        </p:nvSpPr>
        <p:spPr>
          <a:xfrm>
            <a:off x="822960" y="4206240"/>
            <a:ext cx="594360" cy="594360"/>
          </a:xfrm>
          <a:prstGeom prst="rect">
            <a:avLst/>
          </a:prstGeom>
          <a:noFill/>
          <a:ln/>
        </p:spPr>
        <p:txBody>
          <a:bodyPr wrap="square" lIns="0" tIns="0" rIns="0" bIns="0" rtlCol="0" anchor="ctr"/>
          <a:lstStyle/>
          <a:p>
            <a:pPr algn="ctr" indent="0" marL="0">
              <a:buNone/>
            </a:pPr>
            <a:r>
              <a:rPr lang="en-US" sz="1900" b="1" dirty="0">
                <a:solidFill>
                  <a:srgbClr val="B9B9B9"/>
                </a:solidFill>
                <a:latin typeface="Cambria" pitchFamily="34" charset="0"/>
                <a:ea typeface="Cambria" pitchFamily="34" charset="-122"/>
                <a:cs typeface="Cambria" pitchFamily="34" charset="-120"/>
              </a:rPr>
              <a:t>C</a:t>
            </a:r>
            <a:endParaRPr lang="en-US" sz="1900" dirty="0"/>
          </a:p>
        </p:txBody>
      </p:sp>
      <p:sp>
        <p:nvSpPr>
          <p:cNvPr id="18" name="Text 16"/>
          <p:cNvSpPr txBox="1"/>
          <p:nvPr/>
        </p:nvSpPr>
        <p:spPr>
          <a:xfrm>
            <a:off x="1645920" y="3840480"/>
            <a:ext cx="4160520" cy="1325880"/>
          </a:xfrm>
          <a:prstGeom prst="rect">
            <a:avLst/>
          </a:prstGeom>
          <a:noFill/>
          <a:ln/>
        </p:spPr>
        <p:txBody>
          <a:bodyPr wrap="square" lIns="0" tIns="0" rIns="0" bIns="0" rtlCol="0" anchor="ctr"/>
          <a:lstStyle/>
          <a:p>
            <a:pPr indent="0" marL="0">
              <a:buNone/>
            </a:pPr>
            <a:r>
              <a:rPr lang="en-US" sz="1500" dirty="0">
                <a:solidFill>
                  <a:srgbClr val="8C8C8C"/>
                </a:solidFill>
                <a:latin typeface="Calibri" pitchFamily="34" charset="0"/>
                <a:ea typeface="Calibri" pitchFamily="34" charset="-122"/>
                <a:cs typeface="Calibri" pitchFamily="34" charset="-120"/>
              </a:rPr>
              <a:t>"Cathy's neat, bright appearance would unsettle the audience because she is enjoying it."</a:t>
            </a:r>
            <a:endParaRPr lang="en-US" sz="1500" dirty="0"/>
          </a:p>
        </p:txBody>
      </p:sp>
      <p:sp>
        <p:nvSpPr>
          <p:cNvPr id="19" name="Shape 17"/>
          <p:cNvSpPr/>
          <p:nvPr/>
        </p:nvSpPr>
        <p:spPr>
          <a:xfrm>
            <a:off x="6172200" y="3840480"/>
            <a:ext cx="5440680" cy="1325880"/>
          </a:xfrm>
          <a:prstGeom prst="roundRect">
            <a:avLst>
              <a:gd name="adj" fmla="val 5517"/>
            </a:avLst>
          </a:prstGeom>
          <a:solidFill>
            <a:srgbClr val="333333"/>
          </a:solidFill>
          <a:ln w="9525">
            <a:solidFill>
              <a:srgbClr val="333333"/>
            </a:solidFill>
            <a:prstDash val="solid"/>
          </a:ln>
        </p:spPr>
      </p:sp>
      <p:sp>
        <p:nvSpPr>
          <p:cNvPr id="20" name="Shape 18"/>
          <p:cNvSpPr/>
          <p:nvPr/>
        </p:nvSpPr>
        <p:spPr>
          <a:xfrm>
            <a:off x="6446520" y="4206240"/>
            <a:ext cx="594360" cy="594360"/>
          </a:xfrm>
          <a:prstGeom prst="ellipse">
            <a:avLst/>
          </a:prstGeom>
          <a:solidFill>
            <a:srgbClr val="5A5A5A"/>
          </a:solidFill>
          <a:ln w="12700">
            <a:solidFill>
              <a:srgbClr val="5A5A5A"/>
            </a:solidFill>
            <a:prstDash val="solid"/>
          </a:ln>
        </p:spPr>
      </p:sp>
      <p:sp>
        <p:nvSpPr>
          <p:cNvPr id="21" name="Text 19"/>
          <p:cNvSpPr txBox="1"/>
          <p:nvPr/>
        </p:nvSpPr>
        <p:spPr>
          <a:xfrm>
            <a:off x="6446520" y="4206240"/>
            <a:ext cx="594360" cy="594360"/>
          </a:xfrm>
          <a:prstGeom prst="rect">
            <a:avLst/>
          </a:prstGeom>
          <a:noFill/>
          <a:ln/>
        </p:spPr>
        <p:txBody>
          <a:bodyPr wrap="square" lIns="0" tIns="0" rIns="0" bIns="0" rtlCol="0" anchor="ctr"/>
          <a:lstStyle/>
          <a:p>
            <a:pPr algn="ctr" indent="0" marL="0">
              <a:buNone/>
            </a:pPr>
            <a:r>
              <a:rPr lang="en-US" sz="1900" b="1" dirty="0">
                <a:solidFill>
                  <a:srgbClr val="B9B9B9"/>
                </a:solidFill>
                <a:latin typeface="Cambria" pitchFamily="34" charset="0"/>
                <a:ea typeface="Cambria" pitchFamily="34" charset="-122"/>
                <a:cs typeface="Cambria" pitchFamily="34" charset="-120"/>
              </a:rPr>
              <a:t>D</a:t>
            </a:r>
            <a:endParaRPr lang="en-US" sz="1900" dirty="0"/>
          </a:p>
        </p:txBody>
      </p:sp>
      <p:sp>
        <p:nvSpPr>
          <p:cNvPr id="22" name="Text 20"/>
          <p:cNvSpPr txBox="1"/>
          <p:nvPr/>
        </p:nvSpPr>
        <p:spPr>
          <a:xfrm>
            <a:off x="7269480" y="3840480"/>
            <a:ext cx="4160520" cy="1325880"/>
          </a:xfrm>
          <a:prstGeom prst="rect">
            <a:avLst/>
          </a:prstGeom>
          <a:noFill/>
          <a:ln/>
        </p:spPr>
        <p:txBody>
          <a:bodyPr wrap="square" lIns="0" tIns="0" rIns="0" bIns="0" rtlCol="0" anchor="ctr"/>
          <a:lstStyle/>
          <a:p>
            <a:pPr indent="0" marL="0">
              <a:buNone/>
            </a:pPr>
            <a:r>
              <a:rPr lang="en-US" sz="1500" dirty="0">
                <a:solidFill>
                  <a:srgbClr val="8C8C8C"/>
                </a:solidFill>
                <a:latin typeface="Calibri" pitchFamily="34" charset="0"/>
                <a:ea typeface="Calibri" pitchFamily="34" charset="-122"/>
                <a:cs typeface="Calibri" pitchFamily="34" charset="-120"/>
              </a:rPr>
              <a:t>"Brian's oversized blazer would make the audience feel how vulnerable he is."</a:t>
            </a:r>
            <a:endParaRPr lang="en-US" sz="1500" dirty="0"/>
          </a:p>
        </p:txBody>
      </p:sp>
      <p:sp>
        <p:nvSpPr>
          <p:cNvPr id="23" name="Shape 21"/>
          <p:cNvSpPr/>
          <p:nvPr/>
        </p:nvSpPr>
        <p:spPr>
          <a:xfrm>
            <a:off x="548640" y="5440680"/>
            <a:ext cx="11064240" cy="868680"/>
          </a:xfrm>
          <a:prstGeom prst="roundRect">
            <a:avLst>
              <a:gd name="adj" fmla="val 8421"/>
            </a:avLst>
          </a:prstGeom>
          <a:solidFill>
            <a:srgbClr val="C9A24B"/>
          </a:solidFill>
          <a:ln w="9525">
            <a:solidFill>
              <a:srgbClr val="C9A24B"/>
            </a:solidFill>
            <a:prstDash val="solid"/>
          </a:ln>
        </p:spPr>
      </p:sp>
      <p:sp>
        <p:nvSpPr>
          <p:cNvPr id="24" name="Text 22"/>
          <p:cNvSpPr txBox="1"/>
          <p:nvPr/>
        </p:nvSpPr>
        <p:spPr>
          <a:xfrm>
            <a:off x="822960" y="5440680"/>
            <a:ext cx="10515600" cy="868680"/>
          </a:xfrm>
          <a:prstGeom prst="rect">
            <a:avLst/>
          </a:prstGeom>
          <a:noFill/>
          <a:ln/>
        </p:spPr>
        <p:txBody>
          <a:bodyPr wrap="square" lIns="0" tIns="0" rIns="0" bIns="0" rtlCol="0" anchor="ctr"/>
          <a:lstStyle/>
          <a:p>
            <a:pPr indent="0" marL="0">
              <a:buNone/>
            </a:pPr>
            <a:r>
              <a:rPr lang="en-US" sz="1500" b="1" dirty="0">
                <a:solidFill>
                  <a:srgbClr val="2B2B2B"/>
                </a:solidFill>
                <a:latin typeface="Calibri" pitchFamily="34" charset="0"/>
                <a:ea typeface="Calibri" pitchFamily="34" charset="-122"/>
                <a:cs typeface="Calibri" pitchFamily="34" charset="-120"/>
              </a:rPr>
              <a:t>Answer: A.  </a:t>
            </a:r>
            <a:pPr indent="0" marL="0">
              <a:buNone/>
            </a:pPr>
            <a:r>
              <a:rPr lang="en-US" sz="1500" dirty="0">
                <a:solidFill>
                  <a:srgbClr val="2B2B2B"/>
                </a:solidFill>
                <a:latin typeface="Calibri" pitchFamily="34" charset="0"/>
                <a:ea typeface="Calibri" pitchFamily="34" charset="-122"/>
                <a:cs typeface="Calibri" pitchFamily="34" charset="-120"/>
              </a:rPr>
              <a:t>Lots of correct terms, but no effect on the audience: isolated knowledge. B, C and D all link the choice to the audience.</a:t>
            </a:r>
            <a:endParaRPr lang="en-US" sz="15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PART 3 — SKILLS TOOLKIT</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The CIDER Method</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The CIDER Method</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3D3D3D"/>
          </a:solidFill>
          <a:ln w="19050">
            <a:solidFill>
              <a:srgbClr val="C9A24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 DO  ·  3 MIN</a:t>
            </a:r>
            <a:endParaRPr lang="en-US" sz="1400" dirty="0"/>
          </a:p>
        </p:txBody>
      </p:sp>
      <p:sp>
        <p:nvSpPr>
          <p:cNvPr id="8" name="Shape 6"/>
          <p:cNvSpPr/>
          <p:nvPr/>
        </p:nvSpPr>
        <p:spPr>
          <a:xfrm>
            <a:off x="548640" y="1645920"/>
            <a:ext cx="2066544" cy="3108960"/>
          </a:xfrm>
          <a:prstGeom prst="roundRect">
            <a:avLst>
              <a:gd name="adj" fmla="val 3540"/>
            </a:avLst>
          </a:prstGeom>
          <a:solidFill>
            <a:srgbClr val="3D3D3D"/>
          </a:solidFill>
          <a:ln w="19050">
            <a:solidFill>
              <a:srgbClr val="C9A24B"/>
            </a:solidFill>
            <a:prstDash val="solid"/>
          </a:ln>
        </p:spPr>
      </p:sp>
      <p:sp>
        <p:nvSpPr>
          <p:cNvPr id="9" name="Shape 7"/>
          <p:cNvSpPr/>
          <p:nvPr/>
        </p:nvSpPr>
        <p:spPr>
          <a:xfrm>
            <a:off x="1216152" y="1828800"/>
            <a:ext cx="731520" cy="731520"/>
          </a:xfrm>
          <a:prstGeom prst="ellipse">
            <a:avLst/>
          </a:prstGeom>
          <a:solidFill>
            <a:srgbClr val="C9A24B"/>
          </a:solidFill>
          <a:ln w="12700">
            <a:solidFill>
              <a:srgbClr val="C9A24B"/>
            </a:solidFill>
            <a:prstDash val="solid"/>
          </a:ln>
        </p:spPr>
      </p:sp>
      <p:sp>
        <p:nvSpPr>
          <p:cNvPr id="10" name="Text 8"/>
          <p:cNvSpPr txBox="1"/>
          <p:nvPr/>
        </p:nvSpPr>
        <p:spPr>
          <a:xfrm>
            <a:off x="1216152" y="1828800"/>
            <a:ext cx="731520" cy="731520"/>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C</a:t>
            </a:r>
            <a:endParaRPr lang="en-US" sz="2400" dirty="0"/>
          </a:p>
        </p:txBody>
      </p:sp>
      <p:sp>
        <p:nvSpPr>
          <p:cNvPr id="11" name="Text 9"/>
          <p:cNvSpPr txBox="1"/>
          <p:nvPr/>
        </p:nvSpPr>
        <p:spPr>
          <a:xfrm>
            <a:off x="640080" y="2697480"/>
            <a:ext cx="1883664" cy="365760"/>
          </a:xfrm>
          <a:prstGeom prst="rect">
            <a:avLst/>
          </a:prstGeom>
          <a:noFill/>
          <a:ln/>
        </p:spPr>
        <p:txBody>
          <a:bodyPr wrap="square" lIns="0" tIns="0" rIns="0" bIns="0" rtlCol="0" anchor="t"/>
          <a:lstStyle/>
          <a:p>
            <a:pPr algn="ctr" indent="0" marL="0">
              <a:buNone/>
            </a:pPr>
            <a:r>
              <a:rPr lang="en-US" sz="1400" b="1" dirty="0">
                <a:solidFill>
                  <a:srgbClr val="C9A24B"/>
                </a:solidFill>
                <a:latin typeface="Calibri" pitchFamily="34" charset="0"/>
                <a:ea typeface="Calibri" pitchFamily="34" charset="-122"/>
                <a:cs typeface="Calibri" pitchFamily="34" charset="-120"/>
              </a:rPr>
              <a:t>CONTEXT</a:t>
            </a:r>
            <a:endParaRPr lang="en-US" sz="1400" dirty="0"/>
          </a:p>
        </p:txBody>
      </p:sp>
      <p:sp>
        <p:nvSpPr>
          <p:cNvPr id="12" name="Text 10"/>
          <p:cNvSpPr txBox="1"/>
          <p:nvPr/>
        </p:nvSpPr>
        <p:spPr>
          <a:xfrm>
            <a:off x="731520" y="3154680"/>
            <a:ext cx="1700784" cy="1554480"/>
          </a:xfrm>
          <a:prstGeom prst="rect">
            <a:avLst/>
          </a:prstGeom>
          <a:noFill/>
          <a:ln/>
        </p:spPr>
        <p:txBody>
          <a:bodyPr wrap="square" lIns="0" tIns="0" rIns="0" bIns="0" rtlCol="0" anchor="t"/>
          <a:lstStyle/>
          <a:p>
            <a:pPr algn="ctr" indent="0" marL="0">
              <a:buNone/>
            </a:pPr>
            <a:r>
              <a:rPr lang="en-US" sz="1350" dirty="0">
                <a:solidFill>
                  <a:srgbClr val="D8D5CF"/>
                </a:solidFill>
                <a:latin typeface="Calibri" pitchFamily="34" charset="0"/>
                <a:ea typeface="Calibri" pitchFamily="34" charset="-122"/>
                <a:cs typeface="Calibri" pitchFamily="34" charset="-120"/>
              </a:rPr>
              <a:t>Your costume vision, linked to themes and Simon Daw's original design.</a:t>
            </a:r>
            <a:endParaRPr lang="en-US" sz="1350" dirty="0"/>
          </a:p>
        </p:txBody>
      </p:sp>
      <p:sp>
        <p:nvSpPr>
          <p:cNvPr id="13" name="Shape 11"/>
          <p:cNvSpPr/>
          <p:nvPr/>
        </p:nvSpPr>
        <p:spPr>
          <a:xfrm>
            <a:off x="2798064" y="1645920"/>
            <a:ext cx="2066544" cy="3108960"/>
          </a:xfrm>
          <a:prstGeom prst="roundRect">
            <a:avLst>
              <a:gd name="adj" fmla="val 3540"/>
            </a:avLst>
          </a:prstGeom>
          <a:solidFill>
            <a:srgbClr val="3D3D3D"/>
          </a:solidFill>
          <a:ln w="19050">
            <a:solidFill>
              <a:srgbClr val="990011"/>
            </a:solidFill>
            <a:prstDash val="solid"/>
          </a:ln>
        </p:spPr>
      </p:sp>
      <p:sp>
        <p:nvSpPr>
          <p:cNvPr id="14" name="Shape 12"/>
          <p:cNvSpPr/>
          <p:nvPr/>
        </p:nvSpPr>
        <p:spPr>
          <a:xfrm>
            <a:off x="3465576" y="1828800"/>
            <a:ext cx="731520" cy="731520"/>
          </a:xfrm>
          <a:prstGeom prst="ellipse">
            <a:avLst/>
          </a:prstGeom>
          <a:solidFill>
            <a:srgbClr val="990011"/>
          </a:solidFill>
          <a:ln w="12700">
            <a:solidFill>
              <a:srgbClr val="990011"/>
            </a:solidFill>
            <a:prstDash val="solid"/>
          </a:ln>
        </p:spPr>
      </p:sp>
      <p:sp>
        <p:nvSpPr>
          <p:cNvPr id="15" name="Text 13"/>
          <p:cNvSpPr txBox="1"/>
          <p:nvPr/>
        </p:nvSpPr>
        <p:spPr>
          <a:xfrm>
            <a:off x="3465576" y="1828800"/>
            <a:ext cx="731520" cy="731520"/>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I</a:t>
            </a:r>
            <a:endParaRPr lang="en-US" sz="2400" dirty="0"/>
          </a:p>
        </p:txBody>
      </p:sp>
      <p:sp>
        <p:nvSpPr>
          <p:cNvPr id="16" name="Text 14"/>
          <p:cNvSpPr txBox="1"/>
          <p:nvPr/>
        </p:nvSpPr>
        <p:spPr>
          <a:xfrm>
            <a:off x="2889504" y="2697480"/>
            <a:ext cx="1883664" cy="365760"/>
          </a:xfrm>
          <a:prstGeom prst="rect">
            <a:avLst/>
          </a:prstGeom>
          <a:noFill/>
          <a:ln/>
        </p:spPr>
        <p:txBody>
          <a:bodyPr wrap="square" lIns="0" tIns="0" rIns="0" bIns="0" rtlCol="0" anchor="t"/>
          <a:lstStyle/>
          <a:p>
            <a:pPr algn="ctr" indent="0" marL="0">
              <a:buNone/>
            </a:pPr>
            <a:r>
              <a:rPr lang="en-US" sz="1400" b="1" dirty="0">
                <a:solidFill>
                  <a:srgbClr val="C9A24B"/>
                </a:solidFill>
                <a:latin typeface="Calibri" pitchFamily="34" charset="0"/>
                <a:ea typeface="Calibri" pitchFamily="34" charset="-122"/>
                <a:cs typeface="Calibri" pitchFamily="34" charset="-120"/>
              </a:rPr>
              <a:t>IDENTIFY</a:t>
            </a:r>
            <a:endParaRPr lang="en-US" sz="1400" dirty="0"/>
          </a:p>
        </p:txBody>
      </p:sp>
      <p:sp>
        <p:nvSpPr>
          <p:cNvPr id="17" name="Text 15"/>
          <p:cNvSpPr txBox="1"/>
          <p:nvPr/>
        </p:nvSpPr>
        <p:spPr>
          <a:xfrm>
            <a:off x="2980944" y="3154680"/>
            <a:ext cx="1700784" cy="1554480"/>
          </a:xfrm>
          <a:prstGeom prst="rect">
            <a:avLst/>
          </a:prstGeom>
          <a:noFill/>
          <a:ln/>
        </p:spPr>
        <p:txBody>
          <a:bodyPr wrap="square" lIns="0" tIns="0" rIns="0" bIns="0" rtlCol="0" anchor="t"/>
          <a:lstStyle/>
          <a:p>
            <a:pPr algn="ctr" indent="0" marL="0">
              <a:buNone/>
            </a:pPr>
            <a:r>
              <a:rPr lang="en-US" sz="1350" dirty="0">
                <a:solidFill>
                  <a:srgbClr val="D8D5CF"/>
                </a:solidFill>
                <a:latin typeface="Calibri" pitchFamily="34" charset="0"/>
                <a:ea typeface="Calibri" pitchFamily="34" charset="-122"/>
                <a:cs typeface="Calibri" pitchFamily="34" charset="-120"/>
              </a:rPr>
              <a:t>The exact garments, colour, fabric and style.</a:t>
            </a:r>
            <a:endParaRPr lang="en-US" sz="1350" dirty="0"/>
          </a:p>
        </p:txBody>
      </p:sp>
      <p:sp>
        <p:nvSpPr>
          <p:cNvPr id="18" name="Shape 16"/>
          <p:cNvSpPr/>
          <p:nvPr/>
        </p:nvSpPr>
        <p:spPr>
          <a:xfrm>
            <a:off x="5047488" y="1645920"/>
            <a:ext cx="2066544" cy="3108960"/>
          </a:xfrm>
          <a:prstGeom prst="roundRect">
            <a:avLst>
              <a:gd name="adj" fmla="val 3540"/>
            </a:avLst>
          </a:prstGeom>
          <a:solidFill>
            <a:srgbClr val="3D3D3D"/>
          </a:solidFill>
          <a:ln w="19050">
            <a:solidFill>
              <a:srgbClr val="1F5C4E"/>
            </a:solidFill>
            <a:prstDash val="solid"/>
          </a:ln>
        </p:spPr>
      </p:sp>
      <p:sp>
        <p:nvSpPr>
          <p:cNvPr id="19" name="Shape 17"/>
          <p:cNvSpPr/>
          <p:nvPr/>
        </p:nvSpPr>
        <p:spPr>
          <a:xfrm>
            <a:off x="5715000" y="1828800"/>
            <a:ext cx="731520" cy="731520"/>
          </a:xfrm>
          <a:prstGeom prst="ellipse">
            <a:avLst/>
          </a:prstGeom>
          <a:solidFill>
            <a:srgbClr val="1F5C4E"/>
          </a:solidFill>
          <a:ln w="12700">
            <a:solidFill>
              <a:srgbClr val="1F5C4E"/>
            </a:solidFill>
            <a:prstDash val="solid"/>
          </a:ln>
        </p:spPr>
      </p:sp>
      <p:sp>
        <p:nvSpPr>
          <p:cNvPr id="20" name="Text 18"/>
          <p:cNvSpPr txBox="1"/>
          <p:nvPr/>
        </p:nvSpPr>
        <p:spPr>
          <a:xfrm>
            <a:off x="5715000" y="1828800"/>
            <a:ext cx="731520" cy="731520"/>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D</a:t>
            </a:r>
            <a:endParaRPr lang="en-US" sz="2400" dirty="0"/>
          </a:p>
        </p:txBody>
      </p:sp>
      <p:sp>
        <p:nvSpPr>
          <p:cNvPr id="21" name="Text 19"/>
          <p:cNvSpPr txBox="1"/>
          <p:nvPr/>
        </p:nvSpPr>
        <p:spPr>
          <a:xfrm>
            <a:off x="5138928" y="2697480"/>
            <a:ext cx="1883664" cy="365760"/>
          </a:xfrm>
          <a:prstGeom prst="rect">
            <a:avLst/>
          </a:prstGeom>
          <a:noFill/>
          <a:ln/>
        </p:spPr>
        <p:txBody>
          <a:bodyPr wrap="square" lIns="0" tIns="0" rIns="0" bIns="0" rtlCol="0" anchor="t"/>
          <a:lstStyle/>
          <a:p>
            <a:pPr algn="ctr" indent="0" marL="0">
              <a:buNone/>
            </a:pPr>
            <a:r>
              <a:rPr lang="en-US" sz="1400" b="1" dirty="0">
                <a:solidFill>
                  <a:srgbClr val="C9A24B"/>
                </a:solidFill>
                <a:latin typeface="Calibri" pitchFamily="34" charset="0"/>
                <a:ea typeface="Calibri" pitchFamily="34" charset="-122"/>
                <a:cs typeface="Calibri" pitchFamily="34" charset="-120"/>
              </a:rPr>
              <a:t>DISCUSSION</a:t>
            </a:r>
            <a:endParaRPr lang="en-US" sz="1400" dirty="0"/>
          </a:p>
        </p:txBody>
      </p:sp>
      <p:sp>
        <p:nvSpPr>
          <p:cNvPr id="22" name="Text 20"/>
          <p:cNvSpPr txBox="1"/>
          <p:nvPr/>
        </p:nvSpPr>
        <p:spPr>
          <a:xfrm>
            <a:off x="5230368" y="3154680"/>
            <a:ext cx="1700784" cy="1554480"/>
          </a:xfrm>
          <a:prstGeom prst="rect">
            <a:avLst/>
          </a:prstGeom>
          <a:noFill/>
          <a:ln/>
        </p:spPr>
        <p:txBody>
          <a:bodyPr wrap="square" lIns="0" tIns="0" rIns="0" bIns="0" rtlCol="0" anchor="t"/>
          <a:lstStyle/>
          <a:p>
            <a:pPr algn="ctr" indent="0" marL="0">
              <a:buNone/>
            </a:pPr>
            <a:r>
              <a:rPr lang="en-US" sz="1350" dirty="0">
                <a:solidFill>
                  <a:srgbClr val="D8D5CF"/>
                </a:solidFill>
                <a:latin typeface="Calibri" pitchFamily="34" charset="0"/>
                <a:ea typeface="Calibri" pitchFamily="34" charset="-122"/>
                <a:cs typeface="Calibri" pitchFamily="34" charset="-120"/>
              </a:rPr>
              <a:t>Precise detail: the exact shade, fabric, fit, condition and when it is seen.</a:t>
            </a:r>
            <a:endParaRPr lang="en-US" sz="1350" dirty="0"/>
          </a:p>
        </p:txBody>
      </p:sp>
      <p:sp>
        <p:nvSpPr>
          <p:cNvPr id="23" name="Shape 21"/>
          <p:cNvSpPr/>
          <p:nvPr/>
        </p:nvSpPr>
        <p:spPr>
          <a:xfrm>
            <a:off x="7296912" y="1645920"/>
            <a:ext cx="2066544" cy="3108960"/>
          </a:xfrm>
          <a:prstGeom prst="roundRect">
            <a:avLst>
              <a:gd name="adj" fmla="val 3540"/>
            </a:avLst>
          </a:prstGeom>
          <a:solidFill>
            <a:srgbClr val="3D3D3D"/>
          </a:solidFill>
          <a:ln w="19050">
            <a:solidFill>
              <a:srgbClr val="2C4A6E"/>
            </a:solidFill>
            <a:prstDash val="solid"/>
          </a:ln>
        </p:spPr>
      </p:sp>
      <p:sp>
        <p:nvSpPr>
          <p:cNvPr id="24" name="Shape 22"/>
          <p:cNvSpPr/>
          <p:nvPr/>
        </p:nvSpPr>
        <p:spPr>
          <a:xfrm>
            <a:off x="7964424" y="1828800"/>
            <a:ext cx="731520" cy="731520"/>
          </a:xfrm>
          <a:prstGeom prst="ellipse">
            <a:avLst/>
          </a:prstGeom>
          <a:solidFill>
            <a:srgbClr val="2C4A6E"/>
          </a:solidFill>
          <a:ln w="12700">
            <a:solidFill>
              <a:srgbClr val="2C4A6E"/>
            </a:solidFill>
            <a:prstDash val="solid"/>
          </a:ln>
        </p:spPr>
      </p:sp>
      <p:sp>
        <p:nvSpPr>
          <p:cNvPr id="25" name="Text 23"/>
          <p:cNvSpPr txBox="1"/>
          <p:nvPr/>
        </p:nvSpPr>
        <p:spPr>
          <a:xfrm>
            <a:off x="7964424" y="1828800"/>
            <a:ext cx="731520" cy="731520"/>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E</a:t>
            </a:r>
            <a:endParaRPr lang="en-US" sz="2400" dirty="0"/>
          </a:p>
        </p:txBody>
      </p:sp>
      <p:sp>
        <p:nvSpPr>
          <p:cNvPr id="26" name="Text 24"/>
          <p:cNvSpPr txBox="1"/>
          <p:nvPr/>
        </p:nvSpPr>
        <p:spPr>
          <a:xfrm>
            <a:off x="7388352" y="2697480"/>
            <a:ext cx="1883664" cy="365760"/>
          </a:xfrm>
          <a:prstGeom prst="rect">
            <a:avLst/>
          </a:prstGeom>
          <a:noFill/>
          <a:ln/>
        </p:spPr>
        <p:txBody>
          <a:bodyPr wrap="square" lIns="0" tIns="0" rIns="0" bIns="0" rtlCol="0" anchor="t"/>
          <a:lstStyle/>
          <a:p>
            <a:pPr algn="ctr" indent="0" marL="0">
              <a:buNone/>
            </a:pPr>
            <a:r>
              <a:rPr lang="en-US" sz="1400" b="1" dirty="0">
                <a:solidFill>
                  <a:srgbClr val="C9A24B"/>
                </a:solidFill>
                <a:latin typeface="Calibri" pitchFamily="34" charset="0"/>
                <a:ea typeface="Calibri" pitchFamily="34" charset="-122"/>
                <a:cs typeface="Calibri" pitchFamily="34" charset="-120"/>
              </a:rPr>
              <a:t>EVALUATE</a:t>
            </a:r>
            <a:endParaRPr lang="en-US" sz="1400" dirty="0"/>
          </a:p>
        </p:txBody>
      </p:sp>
      <p:sp>
        <p:nvSpPr>
          <p:cNvPr id="27" name="Text 25"/>
          <p:cNvSpPr txBox="1"/>
          <p:nvPr/>
        </p:nvSpPr>
        <p:spPr>
          <a:xfrm>
            <a:off x="7479792" y="3154680"/>
            <a:ext cx="1700784" cy="1554480"/>
          </a:xfrm>
          <a:prstGeom prst="rect">
            <a:avLst/>
          </a:prstGeom>
          <a:noFill/>
          <a:ln/>
        </p:spPr>
        <p:txBody>
          <a:bodyPr wrap="square" lIns="0" tIns="0" rIns="0" bIns="0" rtlCol="0" anchor="t"/>
          <a:lstStyle/>
          <a:p>
            <a:pPr algn="ctr" indent="0" marL="0">
              <a:buNone/>
            </a:pPr>
            <a:r>
              <a:rPr lang="en-US" sz="1350" dirty="0">
                <a:solidFill>
                  <a:srgbClr val="D8D5CF"/>
                </a:solidFill>
                <a:latin typeface="Calibri" pitchFamily="34" charset="0"/>
                <a:ea typeface="Calibri" pitchFamily="34" charset="-122"/>
                <a:cs typeface="Calibri" pitchFamily="34" charset="-120"/>
              </a:rPr>
              <a:t>Why it works and why it is achievable for a school production.</a:t>
            </a:r>
            <a:endParaRPr lang="en-US" sz="1350" dirty="0"/>
          </a:p>
        </p:txBody>
      </p:sp>
      <p:sp>
        <p:nvSpPr>
          <p:cNvPr id="28" name="Shape 26"/>
          <p:cNvSpPr/>
          <p:nvPr/>
        </p:nvSpPr>
        <p:spPr>
          <a:xfrm>
            <a:off x="9546336" y="1645920"/>
            <a:ext cx="2066544" cy="3108960"/>
          </a:xfrm>
          <a:prstGeom prst="roundRect">
            <a:avLst>
              <a:gd name="adj" fmla="val 3540"/>
            </a:avLst>
          </a:prstGeom>
          <a:solidFill>
            <a:srgbClr val="3D3D3D"/>
          </a:solidFill>
          <a:ln w="19050">
            <a:solidFill>
              <a:srgbClr val="6B3F69"/>
            </a:solidFill>
            <a:prstDash val="solid"/>
          </a:ln>
        </p:spPr>
      </p:sp>
      <p:sp>
        <p:nvSpPr>
          <p:cNvPr id="29" name="Shape 27"/>
          <p:cNvSpPr/>
          <p:nvPr/>
        </p:nvSpPr>
        <p:spPr>
          <a:xfrm>
            <a:off x="10213848" y="1828800"/>
            <a:ext cx="731520" cy="731520"/>
          </a:xfrm>
          <a:prstGeom prst="ellipse">
            <a:avLst/>
          </a:prstGeom>
          <a:solidFill>
            <a:srgbClr val="6B3F69"/>
          </a:solidFill>
          <a:ln w="12700">
            <a:solidFill>
              <a:srgbClr val="6B3F69"/>
            </a:solidFill>
            <a:prstDash val="solid"/>
          </a:ln>
        </p:spPr>
      </p:sp>
      <p:sp>
        <p:nvSpPr>
          <p:cNvPr id="30" name="Text 28"/>
          <p:cNvSpPr txBox="1"/>
          <p:nvPr/>
        </p:nvSpPr>
        <p:spPr>
          <a:xfrm>
            <a:off x="10213848" y="1828800"/>
            <a:ext cx="731520" cy="731520"/>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R</a:t>
            </a:r>
            <a:endParaRPr lang="en-US" sz="2400" dirty="0"/>
          </a:p>
        </p:txBody>
      </p:sp>
      <p:sp>
        <p:nvSpPr>
          <p:cNvPr id="31" name="Text 29"/>
          <p:cNvSpPr txBox="1"/>
          <p:nvPr/>
        </p:nvSpPr>
        <p:spPr>
          <a:xfrm>
            <a:off x="9637776" y="2697480"/>
            <a:ext cx="1883664" cy="365760"/>
          </a:xfrm>
          <a:prstGeom prst="rect">
            <a:avLst/>
          </a:prstGeom>
          <a:noFill/>
          <a:ln/>
        </p:spPr>
        <p:txBody>
          <a:bodyPr wrap="square" lIns="0" tIns="0" rIns="0" bIns="0" rtlCol="0" anchor="t"/>
          <a:lstStyle/>
          <a:p>
            <a:pPr algn="ctr" indent="0" marL="0">
              <a:buNone/>
            </a:pPr>
            <a:r>
              <a:rPr lang="en-US" sz="1400" b="1" dirty="0">
                <a:solidFill>
                  <a:srgbClr val="C9A24B"/>
                </a:solidFill>
                <a:latin typeface="Calibri" pitchFamily="34" charset="0"/>
                <a:ea typeface="Calibri" pitchFamily="34" charset="-122"/>
                <a:cs typeface="Calibri" pitchFamily="34" charset="-120"/>
              </a:rPr>
              <a:t>RELATE</a:t>
            </a:r>
            <a:endParaRPr lang="en-US" sz="1400" dirty="0"/>
          </a:p>
        </p:txBody>
      </p:sp>
      <p:sp>
        <p:nvSpPr>
          <p:cNvPr id="32" name="Text 30"/>
          <p:cNvSpPr txBox="1"/>
          <p:nvPr/>
        </p:nvSpPr>
        <p:spPr>
          <a:xfrm>
            <a:off x="9729216" y="3154680"/>
            <a:ext cx="1700784" cy="1554480"/>
          </a:xfrm>
          <a:prstGeom prst="rect">
            <a:avLst/>
          </a:prstGeom>
          <a:noFill/>
          <a:ln/>
        </p:spPr>
        <p:txBody>
          <a:bodyPr wrap="square" lIns="0" tIns="0" rIns="0" bIns="0" rtlCol="0" anchor="t"/>
          <a:lstStyle/>
          <a:p>
            <a:pPr algn="ctr" indent="0" marL="0">
              <a:buNone/>
            </a:pPr>
            <a:r>
              <a:rPr lang="en-US" sz="1350" dirty="0">
                <a:solidFill>
                  <a:srgbClr val="D8D5CF"/>
                </a:solidFill>
                <a:latin typeface="Calibri" pitchFamily="34" charset="0"/>
                <a:ea typeface="Calibri" pitchFamily="34" charset="-122"/>
                <a:cs typeface="Calibri" pitchFamily="34" charset="-120"/>
              </a:rPr>
              <a:t>How the costume makes the audience think or feel.</a:t>
            </a:r>
            <a:endParaRPr lang="en-US" sz="1350" dirty="0"/>
          </a:p>
        </p:txBody>
      </p:sp>
      <p:sp>
        <p:nvSpPr>
          <p:cNvPr id="33" name="Shape 31"/>
          <p:cNvSpPr/>
          <p:nvPr/>
        </p:nvSpPr>
        <p:spPr>
          <a:xfrm>
            <a:off x="548640" y="5029200"/>
            <a:ext cx="3474720" cy="1188720"/>
          </a:xfrm>
          <a:prstGeom prst="roundRect">
            <a:avLst>
              <a:gd name="adj" fmla="val 6154"/>
            </a:avLst>
          </a:prstGeom>
          <a:solidFill>
            <a:srgbClr val="F4F3F1"/>
          </a:solidFill>
          <a:ln w="9525">
            <a:solidFill>
              <a:srgbClr val="F4F3F1"/>
            </a:solidFill>
            <a:prstDash val="solid"/>
          </a:ln>
        </p:spPr>
      </p:sp>
      <p:sp>
        <p:nvSpPr>
          <p:cNvPr id="34" name="Text 32"/>
          <p:cNvSpPr txBox="1"/>
          <p:nvPr/>
        </p:nvSpPr>
        <p:spPr>
          <a:xfrm>
            <a:off x="822960" y="5166360"/>
            <a:ext cx="2926080" cy="365760"/>
          </a:xfrm>
          <a:prstGeom prst="rect">
            <a:avLst/>
          </a:prstGeom>
          <a:noFill/>
          <a:ln/>
        </p:spPr>
        <p:txBody>
          <a:bodyPr wrap="square" lIns="0" tIns="0" rIns="0" bIns="0" rtlCol="0" anchor="t"/>
          <a:lstStyle/>
          <a:p>
            <a:pPr indent="0" marL="0">
              <a:buNone/>
            </a:pPr>
            <a:r>
              <a:rPr lang="en-US" sz="1300" b="1" dirty="0">
                <a:solidFill>
                  <a:srgbClr val="990011"/>
                </a:solidFill>
                <a:latin typeface="Calibri" pitchFamily="34" charset="0"/>
                <a:ea typeface="Calibri" pitchFamily="34" charset="-122"/>
                <a:cs typeface="Calibri" pitchFamily="34" charset="-120"/>
              </a:rPr>
              <a:t>I DO — my model</a:t>
            </a:r>
            <a:endParaRPr lang="en-US" sz="1300" dirty="0"/>
          </a:p>
        </p:txBody>
      </p:sp>
      <p:sp>
        <p:nvSpPr>
          <p:cNvPr id="35" name="Text 33"/>
          <p:cNvSpPr txBox="1"/>
          <p:nvPr/>
        </p:nvSpPr>
        <p:spPr>
          <a:xfrm>
            <a:off x="822960" y="5577840"/>
            <a:ext cx="2926080" cy="457200"/>
          </a:xfrm>
          <a:prstGeom prst="rect">
            <a:avLst/>
          </a:prstGeom>
          <a:noFill/>
          <a:ln/>
        </p:spPr>
        <p:txBody>
          <a:bodyPr wrap="square" lIns="0" tIns="0" rIns="0" bIns="0" rtlCol="0" anchor="t"/>
          <a:lstStyle/>
          <a:p>
            <a:pPr indent="0" marL="0">
              <a:buNone/>
            </a:pPr>
            <a:r>
              <a:rPr lang="en-US" sz="1700" b="1" dirty="0">
                <a:solidFill>
                  <a:srgbClr val="222222"/>
                </a:solidFill>
                <a:latin typeface="Cambria" pitchFamily="34" charset="0"/>
                <a:ea typeface="Cambria" pitchFamily="34" charset="-122"/>
                <a:cs typeface="Cambria" pitchFamily="34" charset="-120"/>
              </a:rPr>
              <a:t>Costume · John Tate bans the word</a:t>
            </a:r>
            <a:endParaRPr lang="en-US" sz="1700" dirty="0"/>
          </a:p>
        </p:txBody>
      </p:sp>
      <p:sp>
        <p:nvSpPr>
          <p:cNvPr id="36" name="Shape 34"/>
          <p:cNvSpPr/>
          <p:nvPr/>
        </p:nvSpPr>
        <p:spPr>
          <a:xfrm>
            <a:off x="4297680" y="5029200"/>
            <a:ext cx="3474720" cy="1188720"/>
          </a:xfrm>
          <a:prstGeom prst="roundRect">
            <a:avLst>
              <a:gd name="adj" fmla="val 6154"/>
            </a:avLst>
          </a:prstGeom>
          <a:solidFill>
            <a:srgbClr val="F4F3F1"/>
          </a:solidFill>
          <a:ln w="9525">
            <a:solidFill>
              <a:srgbClr val="F4F3F1"/>
            </a:solidFill>
            <a:prstDash val="solid"/>
          </a:ln>
        </p:spPr>
      </p:sp>
      <p:sp>
        <p:nvSpPr>
          <p:cNvPr id="37" name="Text 35"/>
          <p:cNvSpPr txBox="1"/>
          <p:nvPr/>
        </p:nvSpPr>
        <p:spPr>
          <a:xfrm>
            <a:off x="4572000" y="5166360"/>
            <a:ext cx="2926080" cy="365760"/>
          </a:xfrm>
          <a:prstGeom prst="rect">
            <a:avLst/>
          </a:prstGeom>
          <a:noFill/>
          <a:ln/>
        </p:spPr>
        <p:txBody>
          <a:bodyPr wrap="square" lIns="0" tIns="0" rIns="0" bIns="0" rtlCol="0" anchor="t"/>
          <a:lstStyle/>
          <a:p>
            <a:pPr indent="0" marL="0">
              <a:buNone/>
            </a:pPr>
            <a:r>
              <a:rPr lang="en-US" sz="1300" b="1" dirty="0">
                <a:solidFill>
                  <a:srgbClr val="990011"/>
                </a:solidFill>
                <a:latin typeface="Calibri" pitchFamily="34" charset="0"/>
                <a:ea typeface="Calibri" pitchFamily="34" charset="-122"/>
                <a:cs typeface="Calibri" pitchFamily="34" charset="-120"/>
              </a:rPr>
              <a:t>WE DO — our model</a:t>
            </a:r>
            <a:endParaRPr lang="en-US" sz="1300" dirty="0"/>
          </a:p>
        </p:txBody>
      </p:sp>
      <p:sp>
        <p:nvSpPr>
          <p:cNvPr id="38" name="Text 36"/>
          <p:cNvSpPr txBox="1"/>
          <p:nvPr/>
        </p:nvSpPr>
        <p:spPr>
          <a:xfrm>
            <a:off x="4572000" y="5577840"/>
            <a:ext cx="2926080" cy="457200"/>
          </a:xfrm>
          <a:prstGeom prst="rect">
            <a:avLst/>
          </a:prstGeom>
          <a:noFill/>
          <a:ln/>
        </p:spPr>
        <p:txBody>
          <a:bodyPr wrap="square" lIns="0" tIns="0" rIns="0" bIns="0" rtlCol="0" anchor="t"/>
          <a:lstStyle/>
          <a:p>
            <a:pPr indent="0" marL="0">
              <a:buNone/>
            </a:pPr>
            <a:r>
              <a:rPr lang="en-US" sz="1700" b="1" dirty="0">
                <a:solidFill>
                  <a:srgbClr val="222222"/>
                </a:solidFill>
                <a:latin typeface="Cambria" pitchFamily="34" charset="0"/>
                <a:ea typeface="Cambria" pitchFamily="34" charset="-122"/>
                <a:cs typeface="Cambria" pitchFamily="34" charset="-120"/>
              </a:rPr>
              <a:t>Costume · Danny panics</a:t>
            </a:r>
            <a:endParaRPr lang="en-US" sz="1700" dirty="0"/>
          </a:p>
        </p:txBody>
      </p:sp>
      <p:sp>
        <p:nvSpPr>
          <p:cNvPr id="39" name="Shape 37"/>
          <p:cNvSpPr/>
          <p:nvPr/>
        </p:nvSpPr>
        <p:spPr>
          <a:xfrm>
            <a:off x="8046720" y="5029200"/>
            <a:ext cx="3474720" cy="1188720"/>
          </a:xfrm>
          <a:prstGeom prst="roundRect">
            <a:avLst>
              <a:gd name="adj" fmla="val 6154"/>
            </a:avLst>
          </a:prstGeom>
          <a:solidFill>
            <a:srgbClr val="F4F3F1"/>
          </a:solidFill>
          <a:ln w="9525">
            <a:solidFill>
              <a:srgbClr val="F4F3F1"/>
            </a:solidFill>
            <a:prstDash val="solid"/>
          </a:ln>
        </p:spPr>
      </p:sp>
      <p:sp>
        <p:nvSpPr>
          <p:cNvPr id="40" name="Text 38"/>
          <p:cNvSpPr txBox="1"/>
          <p:nvPr/>
        </p:nvSpPr>
        <p:spPr>
          <a:xfrm>
            <a:off x="8321040" y="5166360"/>
            <a:ext cx="2926080" cy="365760"/>
          </a:xfrm>
          <a:prstGeom prst="rect">
            <a:avLst/>
          </a:prstGeom>
          <a:noFill/>
          <a:ln/>
        </p:spPr>
        <p:txBody>
          <a:bodyPr wrap="square" lIns="0" tIns="0" rIns="0" bIns="0" rtlCol="0" anchor="t"/>
          <a:lstStyle/>
          <a:p>
            <a:pPr indent="0" marL="0">
              <a:buNone/>
            </a:pPr>
            <a:r>
              <a:rPr lang="en-US" sz="1300" b="1" dirty="0">
                <a:solidFill>
                  <a:srgbClr val="990011"/>
                </a:solidFill>
                <a:latin typeface="Calibri" pitchFamily="34" charset="0"/>
                <a:ea typeface="Calibri" pitchFamily="34" charset="-122"/>
                <a:cs typeface="Calibri" pitchFamily="34" charset="-120"/>
              </a:rPr>
              <a:t>YOU DO — your point</a:t>
            </a:r>
            <a:endParaRPr lang="en-US" sz="1300" dirty="0"/>
          </a:p>
        </p:txBody>
      </p:sp>
      <p:sp>
        <p:nvSpPr>
          <p:cNvPr id="41" name="Text 39"/>
          <p:cNvSpPr txBox="1"/>
          <p:nvPr/>
        </p:nvSpPr>
        <p:spPr>
          <a:xfrm>
            <a:off x="8321040" y="5577840"/>
            <a:ext cx="2926080" cy="457200"/>
          </a:xfrm>
          <a:prstGeom prst="rect">
            <a:avLst/>
          </a:prstGeom>
          <a:noFill/>
          <a:ln/>
        </p:spPr>
        <p:txBody>
          <a:bodyPr wrap="square" lIns="0" tIns="0" rIns="0" bIns="0" rtlCol="0" anchor="t"/>
          <a:lstStyle/>
          <a:p>
            <a:pPr indent="0" marL="0">
              <a:buNone/>
            </a:pPr>
            <a:r>
              <a:rPr lang="en-US" sz="1700" b="1" dirty="0">
                <a:solidFill>
                  <a:srgbClr val="222222"/>
                </a:solidFill>
                <a:latin typeface="Cambria" pitchFamily="34" charset="0"/>
                <a:ea typeface="Cambria" pitchFamily="34" charset="-122"/>
                <a:cs typeface="Cambria" pitchFamily="34" charset="-120"/>
              </a:rPr>
              <a:t>Costume · your moment from Task 1</a:t>
            </a:r>
            <a:endParaRPr lang="en-US" sz="17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4F3F1"/>
        </a:solidFill>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C9A24B"/>
          </a:solidFill>
          <a:ln w="12700">
            <a:solidFill>
              <a:srgbClr val="C9A24B"/>
            </a:solidFill>
            <a:prstDash val="solid"/>
          </a:ln>
        </p:spPr>
      </p:sp>
      <p:sp>
        <p:nvSpPr>
          <p:cNvPr id="3" name="Text 1"/>
          <p:cNvSpPr txBox="1"/>
          <p:nvPr/>
        </p:nvSpPr>
        <p:spPr>
          <a:xfrm>
            <a:off x="548640" y="457200"/>
            <a:ext cx="822960" cy="82296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C</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CONTEXT — I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Your overall costume vision</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CONTEXT — I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sp>
      <p:sp>
        <p:nvSpPr>
          <p:cNvPr id="9" name="Text 7"/>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 DO  ·  3 MIN</a:t>
            </a:r>
            <a:endParaRPr lang="en-US" sz="1400" dirty="0"/>
          </a:p>
        </p:txBody>
      </p:sp>
      <p:sp>
        <p:nvSpPr>
          <p:cNvPr id="10" name="Shape 8"/>
          <p:cNvSpPr/>
          <p:nvPr/>
        </p:nvSpPr>
        <p:spPr>
          <a:xfrm>
            <a:off x="548640" y="1691640"/>
            <a:ext cx="5120640" cy="4480560"/>
          </a:xfrm>
          <a:prstGeom prst="roundRect">
            <a:avLst>
              <a:gd name="adj" fmla="val 1633"/>
            </a:avLst>
          </a:prstGeom>
          <a:solidFill>
            <a:srgbClr val="FFFFFF"/>
          </a:solidFill>
          <a:ln w="9525">
            <a:solidFill>
              <a:srgbClr val="FFFFFF"/>
            </a:solidFill>
            <a:prstDash val="solid"/>
          </a:ln>
        </p:spPr>
      </p:sp>
      <p:sp>
        <p:nvSpPr>
          <p:cNvPr id="11" name="Text 9"/>
          <p:cNvSpPr txBox="1"/>
          <p:nvPr/>
        </p:nvSpPr>
        <p:spPr>
          <a:xfrm>
            <a:off x="822960" y="1920240"/>
            <a:ext cx="4572000" cy="320040"/>
          </a:xfrm>
          <a:prstGeom prst="rect">
            <a:avLst/>
          </a:prstGeom>
          <a:noFill/>
          <a:ln/>
        </p:spPr>
        <p:txBody>
          <a:bodyPr wrap="square" lIns="0" tIns="0" rIns="0" bIns="0" rtlCol="0" anchor="t"/>
          <a:lstStyle/>
          <a:p>
            <a:pPr indent="0" marL="0">
              <a:buNone/>
            </a:pPr>
            <a:r>
              <a:rPr lang="en-US" sz="1300" b="1" spc="100" kern="0" dirty="0">
                <a:solidFill>
                  <a:srgbClr val="C9A24B"/>
                </a:solidFill>
                <a:latin typeface="Calibri" pitchFamily="34" charset="0"/>
                <a:ea typeface="Calibri" pitchFamily="34" charset="-122"/>
                <a:cs typeface="Calibri" pitchFamily="34" charset="-120"/>
              </a:rPr>
              <a:t>WHAT TO INCLUDE</a:t>
            </a:r>
            <a:endParaRPr lang="en-US" sz="1300" dirty="0"/>
          </a:p>
        </p:txBody>
      </p:sp>
      <p:sp>
        <p:nvSpPr>
          <p:cNvPr id="12" name="Text 10"/>
          <p:cNvSpPr txBox="1"/>
          <p:nvPr/>
        </p:nvSpPr>
        <p:spPr>
          <a:xfrm>
            <a:off x="822960" y="2377440"/>
            <a:ext cx="4572000" cy="365760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What should the audience feel or understand in this moment?</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How will your costumes develop across the play?</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Name a theme: guilt, fear, power, responsibility, group pressure.</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Link to Simon Daw's grey, blue and white uniform.</a:t>
            </a:r>
            <a:endParaRPr lang="en-US" sz="1600" dirty="0"/>
          </a:p>
        </p:txBody>
      </p:sp>
      <p:sp>
        <p:nvSpPr>
          <p:cNvPr id="13" name="Shape 11"/>
          <p:cNvSpPr/>
          <p:nvPr/>
        </p:nvSpPr>
        <p:spPr>
          <a:xfrm>
            <a:off x="5852160" y="1691640"/>
            <a:ext cx="5760720" cy="4480560"/>
          </a:xfrm>
          <a:prstGeom prst="roundRect">
            <a:avLst>
              <a:gd name="adj" fmla="val 1633"/>
            </a:avLst>
          </a:prstGeom>
          <a:solidFill>
            <a:srgbClr val="2B2B2B"/>
          </a:solidFill>
          <a:ln w="9525">
            <a:solidFill>
              <a:srgbClr val="2B2B2B"/>
            </a:solidFill>
            <a:prstDash val="solid"/>
          </a:ln>
        </p:spPr>
      </p:sp>
      <p:sp>
        <p:nvSpPr>
          <p:cNvPr id="14" name="Text 12"/>
          <p:cNvSpPr txBox="1"/>
          <p:nvPr/>
        </p:nvSpPr>
        <p:spPr>
          <a:xfrm>
            <a:off x="6126480" y="1920240"/>
            <a:ext cx="5212080" cy="320040"/>
          </a:xfrm>
          <a:prstGeom prst="rect">
            <a:avLst/>
          </a:prstGeom>
          <a:noFill/>
          <a:ln/>
        </p:spPr>
        <p:txBody>
          <a:bodyPr wrap="square" lIns="0" tIns="0" rIns="0" bIns="0" rtlCol="0" anchor="t"/>
          <a:lstStyle/>
          <a:p>
            <a:pPr indent="0" marL="0">
              <a:buNone/>
            </a:pPr>
            <a:r>
              <a:rPr lang="en-US" sz="1300" b="1" spc="100" kern="0" dirty="0">
                <a:solidFill>
                  <a:srgbClr val="C9A24B"/>
                </a:solidFill>
                <a:latin typeface="Calibri" pitchFamily="34" charset="0"/>
                <a:ea typeface="Calibri" pitchFamily="34" charset="-122"/>
                <a:cs typeface="Calibri" pitchFamily="34" charset="-120"/>
              </a:rPr>
              <a:t>MY MODEL — COSTUME, JOHN TATE BANS THE WORD</a:t>
            </a:r>
            <a:endParaRPr lang="en-US" sz="1300" dirty="0"/>
          </a:p>
        </p:txBody>
      </p:sp>
      <p:sp>
        <p:nvSpPr>
          <p:cNvPr id="15" name="Text 13"/>
          <p:cNvSpPr txBox="1"/>
          <p:nvPr/>
        </p:nvSpPr>
        <p:spPr>
          <a:xfrm>
            <a:off x="6126480" y="2377440"/>
            <a:ext cx="5212080" cy="3566160"/>
          </a:xfrm>
          <a:prstGeom prst="rect">
            <a:avLst/>
          </a:prstGeom>
          <a:noFill/>
          <a:ln/>
        </p:spPr>
        <p:txBody>
          <a:bodyPr wrap="square" lIns="0" tIns="0" rIns="0" bIns="0" rtlCol="0" anchor="t"/>
          <a:lstStyle/>
          <a:p>
            <a:pPr indent="0" marL="0">
              <a:buNone/>
            </a:pPr>
            <a:r>
              <a:rPr lang="en-US" sz="1800" i="1" dirty="0">
                <a:solidFill>
                  <a:srgbClr val="F4F3F1"/>
                </a:solidFill>
                <a:latin typeface="Calibri" pitchFamily="34" charset="0"/>
                <a:ea typeface="Calibri" pitchFamily="34" charset="-122"/>
                <a:cs typeface="Calibri" pitchFamily="34" charset="-120"/>
              </a:rPr>
              <a:t>"My costume vision is to show a group that still looks ordinary on the outside while panic spreads underneath, building on Simon Daw's grey, blue and white uniform: at this early point everyone is in clean uniform, so the smallest detail out of place shows who is losing control."</a:t>
            </a:r>
            <a:endParaRPr lang="en-US" sz="1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4F3F1"/>
        </a:solidFill>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C9A24B"/>
          </a:solidFill>
          <a:ln w="12700">
            <a:solidFill>
              <a:srgbClr val="C9A24B"/>
            </a:solidFill>
            <a:prstDash val="solid"/>
          </a:ln>
        </p:spPr>
      </p:sp>
      <p:sp>
        <p:nvSpPr>
          <p:cNvPr id="3" name="Text 1"/>
          <p:cNvSpPr txBox="1"/>
          <p:nvPr/>
        </p:nvSpPr>
        <p:spPr>
          <a:xfrm>
            <a:off x="548640" y="457200"/>
            <a:ext cx="822960" cy="82296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C</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CONTEXT — WE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Build it together: Danny panics</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CONTEXT — We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8A8173"/>
          </a:solidFill>
          <a:ln w="19050">
            <a:solidFill>
              <a:srgbClr val="8A8173"/>
            </a:solidFill>
            <a:prstDash val="solid"/>
          </a:ln>
        </p:spPr>
      </p:sp>
      <p:sp>
        <p:nvSpPr>
          <p:cNvPr id="9" name="Text 7"/>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WE DO  ·  3 MIN</a:t>
            </a:r>
            <a:endParaRPr lang="en-US" sz="1400" dirty="0"/>
          </a:p>
        </p:txBody>
      </p:sp>
      <p:sp>
        <p:nvSpPr>
          <p:cNvPr id="10" name="Shape 8"/>
          <p:cNvSpPr/>
          <p:nvPr/>
        </p:nvSpPr>
        <p:spPr>
          <a:xfrm>
            <a:off x="548640" y="1691640"/>
            <a:ext cx="5120640" cy="4480560"/>
          </a:xfrm>
          <a:prstGeom prst="roundRect">
            <a:avLst>
              <a:gd name="adj" fmla="val 1633"/>
            </a:avLst>
          </a:prstGeom>
          <a:solidFill>
            <a:srgbClr val="FFFFFF"/>
          </a:solidFill>
          <a:ln w="9525">
            <a:solidFill>
              <a:srgbClr val="FFFFFF"/>
            </a:solidFill>
            <a:prstDash val="solid"/>
          </a:ln>
        </p:spPr>
      </p:sp>
      <p:sp>
        <p:nvSpPr>
          <p:cNvPr id="11" name="Text 9"/>
          <p:cNvSpPr txBox="1"/>
          <p:nvPr/>
        </p:nvSpPr>
        <p:spPr>
          <a:xfrm>
            <a:off x="822960" y="1920240"/>
            <a:ext cx="4572000" cy="320040"/>
          </a:xfrm>
          <a:prstGeom prst="rect">
            <a:avLst/>
          </a:prstGeom>
          <a:noFill/>
          <a:ln/>
        </p:spPr>
        <p:txBody>
          <a:bodyPr wrap="square" lIns="0" tIns="0" rIns="0" bIns="0" rtlCol="0" anchor="t"/>
          <a:lstStyle/>
          <a:p>
            <a:pPr indent="0" marL="0">
              <a:buNone/>
            </a:pPr>
            <a:r>
              <a:rPr lang="en-US" sz="1300" b="1" spc="100" kern="0" dirty="0">
                <a:solidFill>
                  <a:srgbClr val="C9A24B"/>
                </a:solidFill>
                <a:latin typeface="Calibri" pitchFamily="34" charset="0"/>
                <a:ea typeface="Calibri" pitchFamily="34" charset="-122"/>
                <a:cs typeface="Calibri" pitchFamily="34" charset="-120"/>
              </a:rPr>
              <a:t>QUESTIONS FOR THE CLASS</a:t>
            </a:r>
            <a:endParaRPr lang="en-US" sz="1300" dirty="0"/>
          </a:p>
        </p:txBody>
      </p:sp>
      <p:sp>
        <p:nvSpPr>
          <p:cNvPr id="12" name="Text 10"/>
          <p:cNvSpPr txBox="1"/>
          <p:nvPr/>
        </p:nvSpPr>
        <p:spPr>
          <a:xfrm>
            <a:off x="822960" y="2377440"/>
            <a:ext cx="4572000" cy="3657600"/>
          </a:xfrm>
          <a:prstGeom prst="rect">
            <a:avLst/>
          </a:prstGeom>
          <a:noFill/>
          <a:ln/>
        </p:spPr>
        <p:txBody>
          <a:bodyPr wrap="square" lIns="0" tIns="0" rIns="0" bIns="0" rtlCol="0" anchor="t"/>
          <a:lstStyle/>
          <a:p>
            <a:pPr marL="342900" indent="-342900">
              <a:spcAft>
                <a:spcPts val="1000"/>
              </a:spcAft>
              <a:buSzPct val="100000"/>
              <a:buFont typeface="+mj-lt"/>
              <a:buAutoNum type="arabicPeriod" startAt="1"/>
            </a:pPr>
            <a:r>
              <a:rPr lang="en-US" sz="1600" dirty="0">
                <a:solidFill>
                  <a:srgbClr val="222222"/>
                </a:solidFill>
                <a:latin typeface="Calibri" pitchFamily="34" charset="0"/>
                <a:ea typeface="Calibri" pitchFamily="34" charset="-122"/>
                <a:cs typeface="Calibri" pitchFamily="34" charset="-120"/>
              </a:rPr>
              <a:t>Danny says "This is not dental college." What does that tell us about him?</a:t>
            </a:r>
            <a:endParaRPr lang="en-US" sz="1600" dirty="0"/>
          </a:p>
          <a:p>
            <a:pPr marL="342900" indent="-342900">
              <a:spcAft>
                <a:spcPts val="1000"/>
              </a:spcAft>
              <a:buSzPct val="100000"/>
              <a:buFont typeface="+mj-lt"/>
              <a:buAutoNum type="arabicPeriod" startAt="1"/>
            </a:pPr>
            <a:r>
              <a:rPr lang="en-US" sz="1600" dirty="0">
                <a:solidFill>
                  <a:srgbClr val="222222"/>
                </a:solidFill>
                <a:latin typeface="Calibri" pitchFamily="34" charset="0"/>
                <a:ea typeface="Calibri" pitchFamily="34" charset="-122"/>
                <a:cs typeface="Calibri" pitchFamily="34" charset="-120"/>
              </a:rPr>
              <a:t>Which theme does his panic link to? (fear, responsibility, the future)</a:t>
            </a:r>
            <a:endParaRPr lang="en-US" sz="1600" dirty="0"/>
          </a:p>
          <a:p>
            <a:pPr marL="342900" indent="-342900">
              <a:spcAft>
                <a:spcPts val="1000"/>
              </a:spcAft>
              <a:buSzPct val="100000"/>
              <a:buFont typeface="+mj-lt"/>
              <a:buAutoNum type="arabicPeriod" startAt="1"/>
            </a:pPr>
            <a:r>
              <a:rPr lang="en-US" sz="1600" dirty="0">
                <a:solidFill>
                  <a:srgbClr val="222222"/>
                </a:solidFill>
                <a:latin typeface="Calibri" pitchFamily="34" charset="0"/>
                <a:ea typeface="Calibri" pitchFamily="34" charset="-122"/>
                <a:cs typeface="Calibri" pitchFamily="34" charset="-120"/>
              </a:rPr>
              <a:t>How could Simon Daw's uniform idea help us?</a:t>
            </a:r>
            <a:endParaRPr lang="en-US" sz="1600" dirty="0"/>
          </a:p>
          <a:p>
            <a:pPr marL="342900" indent="-342900">
              <a:spcAft>
                <a:spcPts val="1000"/>
              </a:spcAft>
              <a:buSzPct val="100000"/>
              <a:buFont typeface="+mj-lt"/>
              <a:buAutoNum type="arabicPeriod" startAt="1"/>
            </a:pPr>
            <a:r>
              <a:rPr lang="en-US" sz="1600" dirty="0">
                <a:solidFill>
                  <a:srgbClr val="222222"/>
                </a:solidFill>
                <a:latin typeface="Calibri" pitchFamily="34" charset="0"/>
                <a:ea typeface="Calibri" pitchFamily="34" charset="-122"/>
                <a:cs typeface="Calibri" pitchFamily="34" charset="-120"/>
              </a:rPr>
              <a:t>How could costume show a careful, ambitious student?</a:t>
            </a:r>
            <a:endParaRPr lang="en-US" sz="1600" dirty="0"/>
          </a:p>
        </p:txBody>
      </p:sp>
      <p:sp>
        <p:nvSpPr>
          <p:cNvPr id="13" name="Shape 11"/>
          <p:cNvSpPr/>
          <p:nvPr/>
        </p:nvSpPr>
        <p:spPr>
          <a:xfrm>
            <a:off x="5852160" y="1691640"/>
            <a:ext cx="5760720" cy="4480560"/>
          </a:xfrm>
          <a:prstGeom prst="roundRect">
            <a:avLst>
              <a:gd name="adj" fmla="val 1633"/>
            </a:avLst>
          </a:prstGeom>
          <a:solidFill>
            <a:srgbClr val="FFFFFF"/>
          </a:solidFill>
          <a:ln w="19050">
            <a:solidFill>
              <a:srgbClr val="C9A24B"/>
            </a:solidFill>
            <a:prstDash val="solid"/>
          </a:ln>
        </p:spPr>
      </p:sp>
      <p:sp>
        <p:nvSpPr>
          <p:cNvPr id="14" name="Text 12"/>
          <p:cNvSpPr txBox="1"/>
          <p:nvPr/>
        </p:nvSpPr>
        <p:spPr>
          <a:xfrm>
            <a:off x="6126480" y="1920240"/>
            <a:ext cx="5212080" cy="320040"/>
          </a:xfrm>
          <a:prstGeom prst="rect">
            <a:avLst/>
          </a:prstGeom>
          <a:noFill/>
          <a:ln/>
        </p:spPr>
        <p:txBody>
          <a:bodyPr wrap="square" lIns="0" tIns="0" rIns="0" bIns="0" rtlCol="0" anchor="t"/>
          <a:lstStyle/>
          <a:p>
            <a:pPr indent="0" marL="0">
              <a:buNone/>
            </a:pPr>
            <a:r>
              <a:rPr lang="en-US" sz="1300" b="1" spc="100" kern="0" dirty="0">
                <a:solidFill>
                  <a:srgbClr val="C9A24B"/>
                </a:solidFill>
                <a:latin typeface="Calibri" pitchFamily="34" charset="0"/>
                <a:ea typeface="Calibri" pitchFamily="34" charset="-122"/>
                <a:cs typeface="Calibri" pitchFamily="34" charset="-120"/>
              </a:rPr>
              <a:t>OUR SENTENCE</a:t>
            </a:r>
            <a:endParaRPr lang="en-US" sz="1300" dirty="0"/>
          </a:p>
        </p:txBody>
      </p:sp>
      <p:sp>
        <p:nvSpPr>
          <p:cNvPr id="15" name="Text 13"/>
          <p:cNvSpPr txBox="1"/>
          <p:nvPr/>
        </p:nvSpPr>
        <p:spPr>
          <a:xfrm>
            <a:off x="6126480" y="2377440"/>
            <a:ext cx="5212080" cy="1463040"/>
          </a:xfrm>
          <a:prstGeom prst="rect">
            <a:avLst/>
          </a:prstGeom>
          <a:noFill/>
          <a:ln/>
        </p:spPr>
        <p:txBody>
          <a:bodyPr wrap="square" lIns="0" tIns="0" rIns="0" bIns="0" rtlCol="0" anchor="t"/>
          <a:lstStyle/>
          <a:p>
            <a:pPr indent="0" marL="0">
              <a:buNone/>
            </a:pPr>
            <a:r>
              <a:rPr lang="en-US" sz="1900" dirty="0">
                <a:solidFill>
                  <a:srgbClr val="222222"/>
                </a:solidFill>
                <a:latin typeface="Cambria" pitchFamily="34" charset="0"/>
                <a:ea typeface="Cambria" pitchFamily="34" charset="-122"/>
                <a:cs typeface="Cambria" pitchFamily="34" charset="-120"/>
              </a:rPr>
              <a:t>My costume vision is to show ______, linking to the theme of ______ and building on Simon Daw's ______.</a:t>
            </a:r>
            <a:endParaRPr lang="en-US" sz="1900" dirty="0"/>
          </a:p>
        </p:txBody>
      </p:sp>
      <p:sp>
        <p:nvSpPr>
          <p:cNvPr id="16" name="Text 14"/>
          <p:cNvSpPr txBox="1"/>
          <p:nvPr/>
        </p:nvSpPr>
        <p:spPr>
          <a:xfrm>
            <a:off x="6126480" y="3977640"/>
            <a:ext cx="5212080" cy="365760"/>
          </a:xfrm>
          <a:prstGeom prst="rect">
            <a:avLst/>
          </a:prstGeom>
          <a:noFill/>
          <a:ln/>
        </p:spPr>
        <p:txBody>
          <a:bodyPr wrap="square" lIns="0" tIns="0" rIns="0" bIns="0" rtlCol="0" anchor="t"/>
          <a:lstStyle/>
          <a:p>
            <a:pPr indent="0" marL="0">
              <a:buNone/>
            </a:pPr>
            <a:r>
              <a:rPr lang="en-US" sz="1400" b="1" dirty="0">
                <a:solidFill>
                  <a:srgbClr val="5A5A5A"/>
                </a:solidFill>
                <a:latin typeface="Calibri" pitchFamily="34" charset="0"/>
                <a:ea typeface="Calibri" pitchFamily="34" charset="-122"/>
                <a:cs typeface="Calibri" pitchFamily="34" charset="-120"/>
              </a:rPr>
              <a:t>Class version:</a:t>
            </a:r>
            <a:endParaRPr lang="en-US" sz="1400" dirty="0"/>
          </a:p>
        </p:txBody>
      </p:sp>
      <p:sp>
        <p:nvSpPr>
          <p:cNvPr id="17" name="Shape 15"/>
          <p:cNvSpPr/>
          <p:nvPr/>
        </p:nvSpPr>
        <p:spPr>
          <a:xfrm>
            <a:off x="6126480" y="4663440"/>
            <a:ext cx="5212080" cy="0"/>
          </a:xfrm>
          <a:prstGeom prst="line">
            <a:avLst/>
          </a:prstGeom>
          <a:noFill/>
          <a:ln w="12700">
            <a:solidFill>
              <a:srgbClr val="DDD9D2"/>
            </a:solidFill>
            <a:prstDash val="solid"/>
          </a:ln>
        </p:spPr>
      </p:sp>
      <p:sp>
        <p:nvSpPr>
          <p:cNvPr id="18" name="Shape 16"/>
          <p:cNvSpPr/>
          <p:nvPr/>
        </p:nvSpPr>
        <p:spPr>
          <a:xfrm>
            <a:off x="6126480" y="5120640"/>
            <a:ext cx="5212080" cy="0"/>
          </a:xfrm>
          <a:prstGeom prst="line">
            <a:avLst/>
          </a:prstGeom>
          <a:noFill/>
          <a:ln w="12700">
            <a:solidFill>
              <a:srgbClr val="DDD9D2"/>
            </a:solidFill>
            <a:prstDash val="solid"/>
          </a:ln>
        </p:spPr>
      </p:sp>
      <p:sp>
        <p:nvSpPr>
          <p:cNvPr id="19" name="Shape 17"/>
          <p:cNvSpPr/>
          <p:nvPr/>
        </p:nvSpPr>
        <p:spPr>
          <a:xfrm>
            <a:off x="6126480" y="5577840"/>
            <a:ext cx="5212080" cy="0"/>
          </a:xfrm>
          <a:prstGeom prst="line">
            <a:avLst/>
          </a:prstGeom>
          <a:noFill/>
          <a:ln w="12700">
            <a:solidFill>
              <a:srgbClr val="DDD9D2"/>
            </a:solidFill>
            <a:prstDash val="solid"/>
          </a:ln>
        </p:spPr>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4F3F1"/>
        </a:solidFill>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C9A24B"/>
          </a:solidFill>
          <a:ln w="12700">
            <a:solidFill>
              <a:srgbClr val="C9A24B"/>
            </a:solidFill>
            <a:prstDash val="solid"/>
          </a:ln>
        </p:spPr>
      </p:sp>
      <p:sp>
        <p:nvSpPr>
          <p:cNvPr id="3" name="Text 1"/>
          <p:cNvSpPr txBox="1"/>
          <p:nvPr/>
        </p:nvSpPr>
        <p:spPr>
          <a:xfrm>
            <a:off x="548640" y="457200"/>
            <a:ext cx="822960" cy="82296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C</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CONTEXT — YOU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Write your context sentence</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CONTEXT — You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C43B3B"/>
          </a:solidFill>
          <a:ln w="19050">
            <a:solidFill>
              <a:srgbClr val="C43B3B"/>
            </a:solidFill>
            <a:prstDash val="solid"/>
          </a:ln>
        </p:spPr>
      </p:sp>
      <p:sp>
        <p:nvSpPr>
          <p:cNvPr id="9" name="Text 7"/>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YOU DO  ·  3 MIN</a:t>
            </a:r>
            <a:endParaRPr lang="en-US" sz="1400" dirty="0"/>
          </a:p>
        </p:txBody>
      </p:sp>
      <p:sp>
        <p:nvSpPr>
          <p:cNvPr id="10" name="Text 8"/>
          <p:cNvSpPr txBox="1"/>
          <p:nvPr/>
        </p:nvSpPr>
        <p:spPr>
          <a:xfrm>
            <a:off x="548640" y="1417320"/>
            <a:ext cx="11064240" cy="365760"/>
          </a:xfrm>
          <a:prstGeom prst="rect">
            <a:avLst/>
          </a:prstGeom>
          <a:noFill/>
          <a:ln/>
        </p:spPr>
        <p:txBody>
          <a:bodyPr wrap="square" lIns="0" tIns="0" rIns="0" bIns="0" rtlCol="0" anchor="t"/>
          <a:lstStyle/>
          <a:p>
            <a:pPr indent="0" marL="0">
              <a:buNone/>
            </a:pPr>
            <a:r>
              <a:rPr lang="en-US" sz="1500" i="1" dirty="0">
                <a:solidFill>
                  <a:srgbClr val="5A5A5A"/>
                </a:solidFill>
                <a:latin typeface="Calibri" pitchFamily="34" charset="0"/>
                <a:ea typeface="Calibri" pitchFamily="34" charset="-122"/>
                <a:cs typeface="Calibri" pitchFamily="34" charset="-120"/>
              </a:rPr>
              <a:t>Costume · your key moment from Task 1 · write in the Context section of your booklet</a:t>
            </a:r>
            <a:endParaRPr lang="en-US" sz="1500" dirty="0"/>
          </a:p>
        </p:txBody>
      </p:sp>
      <p:sp>
        <p:nvSpPr>
          <p:cNvPr id="11" name="Shape 9"/>
          <p:cNvSpPr/>
          <p:nvPr/>
        </p:nvSpPr>
        <p:spPr>
          <a:xfrm>
            <a:off x="548640" y="1874520"/>
            <a:ext cx="4846320" cy="3246120"/>
          </a:xfrm>
          <a:prstGeom prst="roundRect">
            <a:avLst>
              <a:gd name="adj" fmla="val 2254"/>
            </a:avLst>
          </a:prstGeom>
          <a:solidFill>
            <a:srgbClr val="FFFFFF"/>
          </a:solidFill>
          <a:ln w="9525">
            <a:solidFill>
              <a:srgbClr val="FFFFFF"/>
            </a:solidFill>
            <a:prstDash val="solid"/>
          </a:ln>
        </p:spPr>
      </p:sp>
      <p:sp>
        <p:nvSpPr>
          <p:cNvPr id="12" name="Shape 10"/>
          <p:cNvSpPr/>
          <p:nvPr/>
        </p:nvSpPr>
        <p:spPr>
          <a:xfrm>
            <a:off x="777240" y="2057400"/>
            <a:ext cx="1463040" cy="411480"/>
          </a:xfrm>
          <a:prstGeom prst="roundRect">
            <a:avLst>
              <a:gd name="adj" fmla="val 48889"/>
            </a:avLst>
          </a:prstGeom>
          <a:solidFill>
            <a:srgbClr val="8A8173"/>
          </a:solidFill>
          <a:ln w="12700">
            <a:solidFill>
              <a:srgbClr val="8A8173"/>
            </a:solidFill>
            <a:prstDash val="solid"/>
          </a:ln>
        </p:spPr>
      </p:sp>
      <p:sp>
        <p:nvSpPr>
          <p:cNvPr id="13" name="Text 11"/>
          <p:cNvSpPr txBox="1"/>
          <p:nvPr/>
        </p:nvSpPr>
        <p:spPr>
          <a:xfrm>
            <a:off x="777240" y="205740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SUPPORT</a:t>
            </a:r>
            <a:endParaRPr lang="en-US" sz="1300" dirty="0"/>
          </a:p>
        </p:txBody>
      </p:sp>
      <p:sp>
        <p:nvSpPr>
          <p:cNvPr id="14" name="Text 12"/>
          <p:cNvSpPr txBox="1"/>
          <p:nvPr/>
        </p:nvSpPr>
        <p:spPr>
          <a:xfrm>
            <a:off x="777240" y="2606040"/>
            <a:ext cx="4389120" cy="1051560"/>
          </a:xfrm>
          <a:prstGeom prst="rect">
            <a:avLst/>
          </a:prstGeom>
          <a:noFill/>
          <a:ln/>
        </p:spPr>
        <p:txBody>
          <a:bodyPr wrap="square" lIns="0" tIns="0" rIns="0" bIns="0" rtlCol="0" anchor="t"/>
          <a:lstStyle/>
          <a:p>
            <a:pPr indent="0" marL="0">
              <a:spcAft>
                <a:spcPts val="400"/>
              </a:spcAft>
              <a:buNone/>
            </a:pPr>
            <a:r>
              <a:rPr lang="en-US" sz="1400" dirty="0">
                <a:solidFill>
                  <a:srgbClr val="222222"/>
                </a:solidFill>
                <a:latin typeface="Calibri" pitchFamily="34" charset="0"/>
                <a:ea typeface="Calibri" pitchFamily="34" charset="-122"/>
                <a:cs typeface="Calibri" pitchFamily="34" charset="-120"/>
              </a:rPr>
              <a:t>"My costume vision is to show ______, linking to the theme of ______."</a:t>
            </a:r>
            <a:endParaRPr lang="en-US" sz="1400" dirty="0"/>
          </a:p>
          <a:p>
            <a:pPr indent="0" marL="0">
              <a:spcAft>
                <a:spcPts val="400"/>
              </a:spcAft>
              <a:buNone/>
            </a:pPr>
            <a:r>
              <a:rPr lang="en-US" sz="1400" dirty="0">
                <a:solidFill>
                  <a:srgbClr val="222222"/>
                </a:solidFill>
                <a:latin typeface="Calibri" pitchFamily="34" charset="0"/>
                <a:ea typeface="Calibri" pitchFamily="34" charset="-122"/>
                <a:cs typeface="Calibri" pitchFamily="34" charset="-120"/>
              </a:rPr>
              <a:t>"Building on Simon Daw's ______, my costumes would ______."</a:t>
            </a:r>
            <a:endParaRPr lang="en-US" sz="1400" dirty="0"/>
          </a:p>
        </p:txBody>
      </p:sp>
      <p:sp>
        <p:nvSpPr>
          <p:cNvPr id="15" name="Text 13"/>
          <p:cNvSpPr txBox="1"/>
          <p:nvPr/>
        </p:nvSpPr>
        <p:spPr>
          <a:xfrm>
            <a:off x="777240" y="3749040"/>
            <a:ext cx="4389120" cy="1280160"/>
          </a:xfrm>
          <a:prstGeom prst="rect">
            <a:avLst/>
          </a:prstGeom>
          <a:noFill/>
          <a:ln/>
        </p:spPr>
        <p:txBody>
          <a:bodyPr wrap="square" lIns="0" tIns="0" rIns="0" bIns="0" rtlCol="0" anchor="t"/>
          <a:lstStyle/>
          <a:p>
            <a:pPr indent="0" marL="0">
              <a:buNone/>
            </a:pPr>
            <a:r>
              <a:rPr lang="en-US" sz="1200" dirty="0">
                <a:solidFill>
                  <a:srgbClr val="5A5A5A"/>
                </a:solidFill>
                <a:latin typeface="Calibri" pitchFamily="34" charset="0"/>
                <a:ea typeface="Calibri" pitchFamily="34" charset="-122"/>
                <a:cs typeface="Calibri" pitchFamily="34" charset="-120"/>
              </a:rPr>
              <a:t>Themes: guilt · fear · power · responsibility · group pressure · manipulation</a:t>
            </a:r>
            <a:endParaRPr lang="en-US" sz="1200" dirty="0"/>
          </a:p>
          <a:p>
            <a:pPr indent="0" marL="0">
              <a:buNone/>
            </a:pPr>
            <a:r>
              <a:rPr lang="en-US" sz="1200" dirty="0">
                <a:solidFill>
                  <a:srgbClr val="5A5A5A"/>
                </a:solidFill>
                <a:latin typeface="Calibri" pitchFamily="34" charset="0"/>
                <a:ea typeface="Calibri" pitchFamily="34" charset="-122"/>
                <a:cs typeface="Calibri" pitchFamily="34" charset="-120"/>
              </a:rPr>
              <a:t>Original: Simon Daw · uniform in different states · grey, blue and white</a:t>
            </a:r>
            <a:endParaRPr lang="en-US" sz="1200" dirty="0"/>
          </a:p>
        </p:txBody>
      </p:sp>
      <p:sp>
        <p:nvSpPr>
          <p:cNvPr id="16" name="Shape 14"/>
          <p:cNvSpPr/>
          <p:nvPr/>
        </p:nvSpPr>
        <p:spPr>
          <a:xfrm>
            <a:off x="5577840" y="1874520"/>
            <a:ext cx="3017520" cy="3246120"/>
          </a:xfrm>
          <a:prstGeom prst="roundRect">
            <a:avLst>
              <a:gd name="adj" fmla="val 2424"/>
            </a:avLst>
          </a:prstGeom>
          <a:solidFill>
            <a:srgbClr val="FFFFFF"/>
          </a:solidFill>
          <a:ln w="9525">
            <a:solidFill>
              <a:srgbClr val="FFFFFF"/>
            </a:solidFill>
            <a:prstDash val="solid"/>
          </a:ln>
        </p:spPr>
      </p:sp>
      <p:sp>
        <p:nvSpPr>
          <p:cNvPr id="17" name="Shape 15"/>
          <p:cNvSpPr/>
          <p:nvPr/>
        </p:nvSpPr>
        <p:spPr>
          <a:xfrm>
            <a:off x="5806440" y="2057400"/>
            <a:ext cx="1463040" cy="411480"/>
          </a:xfrm>
          <a:prstGeom prst="roundRect">
            <a:avLst>
              <a:gd name="adj" fmla="val 48889"/>
            </a:avLst>
          </a:prstGeom>
          <a:solidFill>
            <a:srgbClr val="C9A24B"/>
          </a:solidFill>
          <a:ln w="12700">
            <a:solidFill>
              <a:srgbClr val="C9A24B"/>
            </a:solidFill>
            <a:prstDash val="solid"/>
          </a:ln>
        </p:spPr>
      </p:sp>
      <p:sp>
        <p:nvSpPr>
          <p:cNvPr id="18" name="Text 16"/>
          <p:cNvSpPr txBox="1"/>
          <p:nvPr/>
        </p:nvSpPr>
        <p:spPr>
          <a:xfrm>
            <a:off x="5806440" y="205740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CORE</a:t>
            </a:r>
            <a:endParaRPr lang="en-US" sz="1300" dirty="0"/>
          </a:p>
        </p:txBody>
      </p:sp>
      <p:sp>
        <p:nvSpPr>
          <p:cNvPr id="19" name="Text 17"/>
          <p:cNvSpPr txBox="1"/>
          <p:nvPr/>
        </p:nvSpPr>
        <p:spPr>
          <a:xfrm>
            <a:off x="5806440" y="2606040"/>
            <a:ext cx="2560320" cy="2377440"/>
          </a:xfrm>
          <a:prstGeom prst="rect">
            <a:avLst/>
          </a:prstGeom>
          <a:noFill/>
          <a:ln/>
        </p:spPr>
        <p:txBody>
          <a:bodyPr wrap="square" lIns="0" tIns="0" rIns="0" bIns="0" rtlCol="0" anchor="t"/>
          <a:lstStyle/>
          <a:p>
            <a:pPr indent="0" marL="0">
              <a:buNone/>
            </a:pPr>
            <a:r>
              <a:rPr lang="en-US" sz="1550" dirty="0">
                <a:solidFill>
                  <a:srgbClr val="222222"/>
                </a:solidFill>
                <a:latin typeface="Calibri" pitchFamily="34" charset="0"/>
                <a:ea typeface="Calibri" pitchFamily="34" charset="-122"/>
                <a:cs typeface="Calibri" pitchFamily="34" charset="-120"/>
              </a:rPr>
              <a:t>Use the first starter, then add the link to Simon Daw in your own words.</a:t>
            </a:r>
            <a:endParaRPr lang="en-US" sz="1550" dirty="0"/>
          </a:p>
        </p:txBody>
      </p:sp>
      <p:sp>
        <p:nvSpPr>
          <p:cNvPr id="20" name="Shape 18"/>
          <p:cNvSpPr/>
          <p:nvPr/>
        </p:nvSpPr>
        <p:spPr>
          <a:xfrm>
            <a:off x="8778240" y="1874520"/>
            <a:ext cx="3017520" cy="3246120"/>
          </a:xfrm>
          <a:prstGeom prst="roundRect">
            <a:avLst>
              <a:gd name="adj" fmla="val 2424"/>
            </a:avLst>
          </a:prstGeom>
          <a:solidFill>
            <a:srgbClr val="FFFFFF"/>
          </a:solidFill>
          <a:ln w="9525">
            <a:solidFill>
              <a:srgbClr val="FFFFFF"/>
            </a:solidFill>
            <a:prstDash val="solid"/>
          </a:ln>
        </p:spPr>
      </p:sp>
      <p:sp>
        <p:nvSpPr>
          <p:cNvPr id="21" name="Shape 19"/>
          <p:cNvSpPr/>
          <p:nvPr/>
        </p:nvSpPr>
        <p:spPr>
          <a:xfrm>
            <a:off x="9006840" y="2057400"/>
            <a:ext cx="1463040" cy="411480"/>
          </a:xfrm>
          <a:prstGeom prst="roundRect">
            <a:avLst>
              <a:gd name="adj" fmla="val 48889"/>
            </a:avLst>
          </a:prstGeom>
          <a:solidFill>
            <a:srgbClr val="2B2B2B"/>
          </a:solidFill>
          <a:ln w="12700">
            <a:solidFill>
              <a:srgbClr val="2B2B2B"/>
            </a:solidFill>
            <a:prstDash val="solid"/>
          </a:ln>
        </p:spPr>
      </p:sp>
      <p:sp>
        <p:nvSpPr>
          <p:cNvPr id="22" name="Text 20"/>
          <p:cNvSpPr txBox="1"/>
          <p:nvPr/>
        </p:nvSpPr>
        <p:spPr>
          <a:xfrm>
            <a:off x="9006840" y="205740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STRETCH</a:t>
            </a:r>
            <a:endParaRPr lang="en-US" sz="1300" dirty="0"/>
          </a:p>
        </p:txBody>
      </p:sp>
      <p:sp>
        <p:nvSpPr>
          <p:cNvPr id="23" name="Text 21"/>
          <p:cNvSpPr txBox="1"/>
          <p:nvPr/>
        </p:nvSpPr>
        <p:spPr>
          <a:xfrm>
            <a:off x="9006840" y="2606040"/>
            <a:ext cx="2560320" cy="2377440"/>
          </a:xfrm>
          <a:prstGeom prst="rect">
            <a:avLst/>
          </a:prstGeom>
          <a:noFill/>
          <a:ln/>
        </p:spPr>
        <p:txBody>
          <a:bodyPr wrap="square" lIns="0" tIns="0" rIns="0" bIns="0" rtlCol="0" anchor="t"/>
          <a:lstStyle/>
          <a:p>
            <a:pPr indent="0" marL="0">
              <a:buNone/>
            </a:pPr>
            <a:r>
              <a:rPr lang="en-US" sz="1550" dirty="0">
                <a:solidFill>
                  <a:srgbClr val="222222"/>
                </a:solidFill>
                <a:latin typeface="Calibri" pitchFamily="34" charset="0"/>
                <a:ea typeface="Calibri" pitchFamily="34" charset="-122"/>
                <a:cs typeface="Calibri" pitchFamily="34" charset="-120"/>
              </a:rPr>
              <a:t>No starter. Explain how the costumes change across the whole play.</a:t>
            </a:r>
            <a:endParaRPr lang="en-US" sz="1550" dirty="0"/>
          </a:p>
        </p:txBody>
      </p:sp>
      <p:sp>
        <p:nvSpPr>
          <p:cNvPr id="24" name="Shape 22"/>
          <p:cNvSpPr/>
          <p:nvPr/>
        </p:nvSpPr>
        <p:spPr>
          <a:xfrm>
            <a:off x="548640" y="5303520"/>
            <a:ext cx="11064240" cy="960120"/>
          </a:xfrm>
          <a:prstGeom prst="roundRect">
            <a:avLst>
              <a:gd name="adj" fmla="val 7619"/>
            </a:avLst>
          </a:prstGeom>
          <a:solidFill>
            <a:srgbClr val="2B2B2B"/>
          </a:solidFill>
          <a:ln w="9525">
            <a:solidFill>
              <a:srgbClr val="2B2B2B"/>
            </a:solidFill>
            <a:prstDash val="solid"/>
          </a:ln>
        </p:spPr>
      </p:sp>
      <p:sp>
        <p:nvSpPr>
          <p:cNvPr id="25" name="Text 23"/>
          <p:cNvSpPr txBox="1"/>
          <p:nvPr/>
        </p:nvSpPr>
        <p:spPr>
          <a:xfrm>
            <a:off x="822960" y="5303520"/>
            <a:ext cx="2194560" cy="960120"/>
          </a:xfrm>
          <a:prstGeom prst="rect">
            <a:avLst/>
          </a:prstGeom>
          <a:noFill/>
          <a:ln/>
        </p:spPr>
        <p:txBody>
          <a:bodyPr wrap="square" lIns="0" tIns="0" rIns="0" bIns="0" rtlCol="0" anchor="ctr"/>
          <a:lstStyle/>
          <a:p>
            <a:pPr indent="0" marL="0">
              <a:buNone/>
            </a:pPr>
            <a:r>
              <a:rPr lang="en-US" sz="1300" b="1" spc="100" kern="0" dirty="0">
                <a:solidFill>
                  <a:srgbClr val="C9A24B"/>
                </a:solidFill>
                <a:latin typeface="Calibri" pitchFamily="34" charset="0"/>
                <a:ea typeface="Calibri" pitchFamily="34" charset="-122"/>
                <a:cs typeface="Calibri" pitchFamily="34" charset="-120"/>
              </a:rPr>
              <a:t>SUCCESS CRITERIA</a:t>
            </a:r>
            <a:endParaRPr lang="en-US" sz="1300" dirty="0"/>
          </a:p>
        </p:txBody>
      </p:sp>
      <p:sp>
        <p:nvSpPr>
          <p:cNvPr id="26" name="Shape 24"/>
          <p:cNvSpPr/>
          <p:nvPr/>
        </p:nvSpPr>
        <p:spPr>
          <a:xfrm>
            <a:off x="3017520" y="5623560"/>
            <a:ext cx="320040" cy="320040"/>
          </a:xfrm>
          <a:prstGeom prst="roundRect">
            <a:avLst>
              <a:gd name="adj" fmla="val 14286"/>
            </a:avLst>
          </a:prstGeom>
          <a:solidFill>
            <a:srgbClr val="2B2B2B"/>
          </a:solidFill>
          <a:ln w="19050">
            <a:solidFill>
              <a:srgbClr val="C9A24B"/>
            </a:solidFill>
            <a:prstDash val="solid"/>
          </a:ln>
        </p:spPr>
      </p:sp>
      <p:sp>
        <p:nvSpPr>
          <p:cNvPr id="27" name="Text 25"/>
          <p:cNvSpPr txBox="1"/>
          <p:nvPr/>
        </p:nvSpPr>
        <p:spPr>
          <a:xfrm>
            <a:off x="3474720" y="5303520"/>
            <a:ext cx="2286000" cy="9601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A vision for the audience</a:t>
            </a:r>
            <a:endParaRPr lang="en-US" sz="1350" dirty="0"/>
          </a:p>
        </p:txBody>
      </p:sp>
      <p:sp>
        <p:nvSpPr>
          <p:cNvPr id="28" name="Shape 26"/>
          <p:cNvSpPr/>
          <p:nvPr/>
        </p:nvSpPr>
        <p:spPr>
          <a:xfrm>
            <a:off x="5852160" y="5623560"/>
            <a:ext cx="320040" cy="320040"/>
          </a:xfrm>
          <a:prstGeom prst="roundRect">
            <a:avLst>
              <a:gd name="adj" fmla="val 14286"/>
            </a:avLst>
          </a:prstGeom>
          <a:solidFill>
            <a:srgbClr val="2B2B2B"/>
          </a:solidFill>
          <a:ln w="19050">
            <a:solidFill>
              <a:srgbClr val="C9A24B"/>
            </a:solidFill>
            <a:prstDash val="solid"/>
          </a:ln>
        </p:spPr>
      </p:sp>
      <p:sp>
        <p:nvSpPr>
          <p:cNvPr id="29" name="Text 27"/>
          <p:cNvSpPr txBox="1"/>
          <p:nvPr/>
        </p:nvSpPr>
        <p:spPr>
          <a:xfrm>
            <a:off x="6309360" y="5303520"/>
            <a:ext cx="2286000" cy="9601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A named theme</a:t>
            </a:r>
            <a:endParaRPr lang="en-US" sz="1350" dirty="0"/>
          </a:p>
        </p:txBody>
      </p:sp>
      <p:sp>
        <p:nvSpPr>
          <p:cNvPr id="30" name="Shape 28"/>
          <p:cNvSpPr/>
          <p:nvPr/>
        </p:nvSpPr>
        <p:spPr>
          <a:xfrm>
            <a:off x="8686800" y="5623560"/>
            <a:ext cx="320040" cy="320040"/>
          </a:xfrm>
          <a:prstGeom prst="roundRect">
            <a:avLst>
              <a:gd name="adj" fmla="val 14286"/>
            </a:avLst>
          </a:prstGeom>
          <a:solidFill>
            <a:srgbClr val="2B2B2B"/>
          </a:solidFill>
          <a:ln w="19050">
            <a:solidFill>
              <a:srgbClr val="C9A24B"/>
            </a:solidFill>
            <a:prstDash val="solid"/>
          </a:ln>
        </p:spPr>
      </p:sp>
      <p:sp>
        <p:nvSpPr>
          <p:cNvPr id="31" name="Text 29"/>
          <p:cNvSpPr txBox="1"/>
          <p:nvPr/>
        </p:nvSpPr>
        <p:spPr>
          <a:xfrm>
            <a:off x="9144000" y="5303520"/>
            <a:ext cx="2286000" cy="9601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A link to Simon Daw</a:t>
            </a:r>
            <a:endParaRPr lang="en-US" sz="13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COSTUME 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CONTEXT — Quick Check</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CONTEXT — Check</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2B2B2B"/>
                </a:solidFill>
                <a:latin typeface="Calibri" pitchFamily="34" charset="0"/>
                <a:ea typeface="Calibri" pitchFamily="34" charset="-122"/>
                <a:cs typeface="Calibri" pitchFamily="34" charset="-120"/>
              </a:rPr>
              <a:t>CHECK  ·  1 MIN</a:t>
            </a:r>
            <a:endParaRPr lang="en-US" sz="1400" dirty="0"/>
          </a:p>
        </p:txBody>
      </p:sp>
      <p:sp>
        <p:nvSpPr>
          <p:cNvPr id="8" name="Text 6"/>
          <p:cNvSpPr txBox="1"/>
          <p:nvPr/>
        </p:nvSpPr>
        <p:spPr>
          <a:xfrm>
            <a:off x="548640" y="1600200"/>
            <a:ext cx="11064240" cy="82296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Which is the strongest costume CONTEXT sentence?</a:t>
            </a:r>
            <a:endParaRPr lang="en-US" sz="2200" dirty="0"/>
          </a:p>
        </p:txBody>
      </p:sp>
      <p:sp>
        <p:nvSpPr>
          <p:cNvPr id="9" name="Shape 7"/>
          <p:cNvSpPr/>
          <p:nvPr/>
        </p:nvSpPr>
        <p:spPr>
          <a:xfrm>
            <a:off x="548640" y="2651760"/>
            <a:ext cx="5440680" cy="1554480"/>
          </a:xfrm>
          <a:prstGeom prst="roundRect">
            <a:avLst>
              <a:gd name="adj" fmla="val 4706"/>
            </a:avLst>
          </a:prstGeom>
          <a:solidFill>
            <a:srgbClr val="3D3D3D"/>
          </a:solidFill>
          <a:ln w="9525">
            <a:solidFill>
              <a:srgbClr val="3D3D3D"/>
            </a:solidFill>
            <a:prstDash val="solid"/>
          </a:ln>
        </p:spPr>
      </p:sp>
      <p:sp>
        <p:nvSpPr>
          <p:cNvPr id="10" name="Shape 8"/>
          <p:cNvSpPr/>
          <p:nvPr/>
        </p:nvSpPr>
        <p:spPr>
          <a:xfrm>
            <a:off x="822960" y="3108960"/>
            <a:ext cx="640080" cy="640080"/>
          </a:xfrm>
          <a:prstGeom prst="ellipse">
            <a:avLst/>
          </a:prstGeom>
          <a:solidFill>
            <a:srgbClr val="C9A24B"/>
          </a:solidFill>
          <a:ln w="12700">
            <a:solidFill>
              <a:srgbClr val="C9A24B"/>
            </a:solidFill>
            <a:prstDash val="solid"/>
          </a:ln>
        </p:spPr>
      </p:sp>
      <p:sp>
        <p:nvSpPr>
          <p:cNvPr id="11" name="Text 9"/>
          <p:cNvSpPr txBox="1"/>
          <p:nvPr/>
        </p:nvSpPr>
        <p:spPr>
          <a:xfrm>
            <a:off x="822960" y="310896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A</a:t>
            </a:r>
            <a:endParaRPr lang="en-US" sz="2000" dirty="0"/>
          </a:p>
        </p:txBody>
      </p:sp>
      <p:sp>
        <p:nvSpPr>
          <p:cNvPr id="12" name="Text 10"/>
          <p:cNvSpPr txBox="1"/>
          <p:nvPr/>
        </p:nvSpPr>
        <p:spPr>
          <a:xfrm>
            <a:off x="1691640" y="265176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"I am going to use costume in this scene."</a:t>
            </a:r>
            <a:endParaRPr lang="en-US" sz="1600" dirty="0"/>
          </a:p>
        </p:txBody>
      </p:sp>
      <p:sp>
        <p:nvSpPr>
          <p:cNvPr id="13" name="Shape 11"/>
          <p:cNvSpPr/>
          <p:nvPr/>
        </p:nvSpPr>
        <p:spPr>
          <a:xfrm>
            <a:off x="6172200" y="2651760"/>
            <a:ext cx="5440680" cy="1554480"/>
          </a:xfrm>
          <a:prstGeom prst="roundRect">
            <a:avLst>
              <a:gd name="adj" fmla="val 4706"/>
            </a:avLst>
          </a:prstGeom>
          <a:solidFill>
            <a:srgbClr val="3D3D3D"/>
          </a:solidFill>
          <a:ln w="9525">
            <a:solidFill>
              <a:srgbClr val="3D3D3D"/>
            </a:solidFill>
            <a:prstDash val="solid"/>
          </a:ln>
        </p:spPr>
      </p:sp>
      <p:sp>
        <p:nvSpPr>
          <p:cNvPr id="14" name="Shape 12"/>
          <p:cNvSpPr/>
          <p:nvPr/>
        </p:nvSpPr>
        <p:spPr>
          <a:xfrm>
            <a:off x="6446520" y="3108960"/>
            <a:ext cx="640080" cy="640080"/>
          </a:xfrm>
          <a:prstGeom prst="ellipse">
            <a:avLst/>
          </a:prstGeom>
          <a:solidFill>
            <a:srgbClr val="C9A24B"/>
          </a:solidFill>
          <a:ln w="12700">
            <a:solidFill>
              <a:srgbClr val="C9A24B"/>
            </a:solidFill>
            <a:prstDash val="solid"/>
          </a:ln>
        </p:spPr>
      </p:sp>
      <p:sp>
        <p:nvSpPr>
          <p:cNvPr id="15" name="Text 13"/>
          <p:cNvSpPr txBox="1"/>
          <p:nvPr/>
        </p:nvSpPr>
        <p:spPr>
          <a:xfrm>
            <a:off x="6446520" y="310896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B</a:t>
            </a:r>
            <a:endParaRPr lang="en-US" sz="2000" dirty="0"/>
          </a:p>
        </p:txBody>
      </p:sp>
      <p:sp>
        <p:nvSpPr>
          <p:cNvPr id="16" name="Text 14"/>
          <p:cNvSpPr txBox="1"/>
          <p:nvPr/>
        </p:nvSpPr>
        <p:spPr>
          <a:xfrm>
            <a:off x="7315200" y="265176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"In DNA the characters are teenagers."</a:t>
            </a:r>
            <a:endParaRPr lang="en-US" sz="1600" dirty="0"/>
          </a:p>
        </p:txBody>
      </p:sp>
      <p:sp>
        <p:nvSpPr>
          <p:cNvPr id="17" name="Shape 15"/>
          <p:cNvSpPr/>
          <p:nvPr/>
        </p:nvSpPr>
        <p:spPr>
          <a:xfrm>
            <a:off x="548640" y="4434840"/>
            <a:ext cx="5440680" cy="1554480"/>
          </a:xfrm>
          <a:prstGeom prst="roundRect">
            <a:avLst>
              <a:gd name="adj" fmla="val 4706"/>
            </a:avLst>
          </a:prstGeom>
          <a:solidFill>
            <a:srgbClr val="3D3D3D"/>
          </a:solidFill>
          <a:ln w="9525">
            <a:solidFill>
              <a:srgbClr val="3D3D3D"/>
            </a:solidFill>
            <a:prstDash val="solid"/>
          </a:ln>
        </p:spPr>
      </p:sp>
      <p:sp>
        <p:nvSpPr>
          <p:cNvPr id="18" name="Shape 16"/>
          <p:cNvSpPr/>
          <p:nvPr/>
        </p:nvSpPr>
        <p:spPr>
          <a:xfrm>
            <a:off x="822960" y="4892040"/>
            <a:ext cx="640080" cy="640080"/>
          </a:xfrm>
          <a:prstGeom prst="ellipse">
            <a:avLst/>
          </a:prstGeom>
          <a:solidFill>
            <a:srgbClr val="C9A24B"/>
          </a:solidFill>
          <a:ln w="12700">
            <a:solidFill>
              <a:srgbClr val="C9A24B"/>
            </a:solidFill>
            <a:prstDash val="solid"/>
          </a:ln>
        </p:spPr>
      </p:sp>
      <p:sp>
        <p:nvSpPr>
          <p:cNvPr id="19" name="Text 17"/>
          <p:cNvSpPr txBox="1"/>
          <p:nvPr/>
        </p:nvSpPr>
        <p:spPr>
          <a:xfrm>
            <a:off x="822960" y="489204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C</a:t>
            </a:r>
            <a:endParaRPr lang="en-US" sz="2000" dirty="0"/>
          </a:p>
        </p:txBody>
      </p:sp>
      <p:sp>
        <p:nvSpPr>
          <p:cNvPr id="20" name="Text 18"/>
          <p:cNvSpPr txBox="1"/>
          <p:nvPr/>
        </p:nvSpPr>
        <p:spPr>
          <a:xfrm>
            <a:off x="1691640" y="443484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"My costumes will break down as the group's guilt grows, building on Simon Daw's grey, blue and white uniform."</a:t>
            </a:r>
            <a:endParaRPr lang="en-US" sz="1600" dirty="0"/>
          </a:p>
        </p:txBody>
      </p:sp>
      <p:sp>
        <p:nvSpPr>
          <p:cNvPr id="21" name="Shape 19"/>
          <p:cNvSpPr/>
          <p:nvPr/>
        </p:nvSpPr>
        <p:spPr>
          <a:xfrm>
            <a:off x="6172200" y="4434840"/>
            <a:ext cx="5440680" cy="1554480"/>
          </a:xfrm>
          <a:prstGeom prst="roundRect">
            <a:avLst>
              <a:gd name="adj" fmla="val 4706"/>
            </a:avLst>
          </a:prstGeom>
          <a:solidFill>
            <a:srgbClr val="3D3D3D"/>
          </a:solidFill>
          <a:ln w="9525">
            <a:solidFill>
              <a:srgbClr val="3D3D3D"/>
            </a:solidFill>
            <a:prstDash val="solid"/>
          </a:ln>
        </p:spPr>
      </p:sp>
      <p:sp>
        <p:nvSpPr>
          <p:cNvPr id="22" name="Shape 20"/>
          <p:cNvSpPr/>
          <p:nvPr/>
        </p:nvSpPr>
        <p:spPr>
          <a:xfrm>
            <a:off x="6446520" y="4892040"/>
            <a:ext cx="640080" cy="640080"/>
          </a:xfrm>
          <a:prstGeom prst="ellipse">
            <a:avLst/>
          </a:prstGeom>
          <a:solidFill>
            <a:srgbClr val="C9A24B"/>
          </a:solidFill>
          <a:ln w="12700">
            <a:solidFill>
              <a:srgbClr val="C9A24B"/>
            </a:solidFill>
            <a:prstDash val="solid"/>
          </a:ln>
        </p:spPr>
      </p:sp>
      <p:sp>
        <p:nvSpPr>
          <p:cNvPr id="23" name="Text 21"/>
          <p:cNvSpPr txBox="1"/>
          <p:nvPr/>
        </p:nvSpPr>
        <p:spPr>
          <a:xfrm>
            <a:off x="6446520" y="489204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D</a:t>
            </a:r>
            <a:endParaRPr lang="en-US" sz="2000" dirty="0"/>
          </a:p>
        </p:txBody>
      </p:sp>
      <p:sp>
        <p:nvSpPr>
          <p:cNvPr id="24" name="Text 22"/>
          <p:cNvSpPr txBox="1"/>
          <p:nvPr/>
        </p:nvSpPr>
        <p:spPr>
          <a:xfrm>
            <a:off x="7315200" y="443484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"Costume is very important in drama."</a:t>
            </a:r>
            <a:endParaRPr lang="en-US" sz="16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ANSWERS — CHECK YOUR WHITEBOARD</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CONTEXT — Quick Check: Answer</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CONTEXT — Check — answers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Text 4"/>
          <p:cNvSpPr txBox="1"/>
          <p:nvPr/>
        </p:nvSpPr>
        <p:spPr>
          <a:xfrm>
            <a:off x="548640" y="1463040"/>
            <a:ext cx="11064240" cy="777240"/>
          </a:xfrm>
          <a:prstGeom prst="rect">
            <a:avLst/>
          </a:prstGeom>
          <a:noFill/>
          <a:ln/>
        </p:spPr>
        <p:txBody>
          <a:bodyPr wrap="square" lIns="0" tIns="0" rIns="0" bIns="0" rtlCol="0" anchor="ctr"/>
          <a:lstStyle/>
          <a:p>
            <a:pPr indent="0" marL="0">
              <a:buNone/>
            </a:pPr>
            <a:r>
              <a:rPr lang="en-US" sz="1900" b="1" dirty="0">
                <a:solidFill>
                  <a:srgbClr val="FFFFFF"/>
                </a:solidFill>
                <a:latin typeface="Cambria" pitchFamily="34" charset="0"/>
                <a:ea typeface="Cambria" pitchFamily="34" charset="-122"/>
                <a:cs typeface="Cambria" pitchFamily="34" charset="-120"/>
              </a:rPr>
              <a:t>Which is the strongest costume CONTEXT sentence?</a:t>
            </a:r>
            <a:endParaRPr lang="en-US" sz="1900" dirty="0"/>
          </a:p>
        </p:txBody>
      </p:sp>
      <p:sp>
        <p:nvSpPr>
          <p:cNvPr id="7" name="Shape 5"/>
          <p:cNvSpPr/>
          <p:nvPr/>
        </p:nvSpPr>
        <p:spPr>
          <a:xfrm>
            <a:off x="548640" y="2377440"/>
            <a:ext cx="5440680" cy="1325880"/>
          </a:xfrm>
          <a:prstGeom prst="roundRect">
            <a:avLst>
              <a:gd name="adj" fmla="val 5517"/>
            </a:avLst>
          </a:prstGeom>
          <a:solidFill>
            <a:srgbClr val="333333"/>
          </a:solidFill>
          <a:ln w="9525">
            <a:solidFill>
              <a:srgbClr val="333333"/>
            </a:solidFill>
            <a:prstDash val="solid"/>
          </a:ln>
        </p:spPr>
      </p:sp>
      <p:sp>
        <p:nvSpPr>
          <p:cNvPr id="8" name="Shape 6"/>
          <p:cNvSpPr/>
          <p:nvPr/>
        </p:nvSpPr>
        <p:spPr>
          <a:xfrm>
            <a:off x="822960" y="2743200"/>
            <a:ext cx="594360" cy="594360"/>
          </a:xfrm>
          <a:prstGeom prst="ellipse">
            <a:avLst/>
          </a:prstGeom>
          <a:solidFill>
            <a:srgbClr val="5A5A5A"/>
          </a:solidFill>
          <a:ln w="12700">
            <a:solidFill>
              <a:srgbClr val="5A5A5A"/>
            </a:solidFill>
            <a:prstDash val="solid"/>
          </a:ln>
        </p:spPr>
      </p:sp>
      <p:sp>
        <p:nvSpPr>
          <p:cNvPr id="9" name="Text 7"/>
          <p:cNvSpPr txBox="1"/>
          <p:nvPr/>
        </p:nvSpPr>
        <p:spPr>
          <a:xfrm>
            <a:off x="822960" y="2743200"/>
            <a:ext cx="594360" cy="594360"/>
          </a:xfrm>
          <a:prstGeom prst="rect">
            <a:avLst/>
          </a:prstGeom>
          <a:noFill/>
          <a:ln/>
        </p:spPr>
        <p:txBody>
          <a:bodyPr wrap="square" lIns="0" tIns="0" rIns="0" bIns="0" rtlCol="0" anchor="ctr"/>
          <a:lstStyle/>
          <a:p>
            <a:pPr algn="ctr" indent="0" marL="0">
              <a:buNone/>
            </a:pPr>
            <a:r>
              <a:rPr lang="en-US" sz="1900" b="1" dirty="0">
                <a:solidFill>
                  <a:srgbClr val="B9B9B9"/>
                </a:solidFill>
                <a:latin typeface="Cambria" pitchFamily="34" charset="0"/>
                <a:ea typeface="Cambria" pitchFamily="34" charset="-122"/>
                <a:cs typeface="Cambria" pitchFamily="34" charset="-120"/>
              </a:rPr>
              <a:t>A</a:t>
            </a:r>
            <a:endParaRPr lang="en-US" sz="1900" dirty="0"/>
          </a:p>
        </p:txBody>
      </p:sp>
      <p:sp>
        <p:nvSpPr>
          <p:cNvPr id="10" name="Text 8"/>
          <p:cNvSpPr txBox="1"/>
          <p:nvPr/>
        </p:nvSpPr>
        <p:spPr>
          <a:xfrm>
            <a:off x="1645920" y="2377440"/>
            <a:ext cx="4160520" cy="1325880"/>
          </a:xfrm>
          <a:prstGeom prst="rect">
            <a:avLst/>
          </a:prstGeom>
          <a:noFill/>
          <a:ln/>
        </p:spPr>
        <p:txBody>
          <a:bodyPr wrap="square" lIns="0" tIns="0" rIns="0" bIns="0" rtlCol="0" anchor="ctr"/>
          <a:lstStyle/>
          <a:p>
            <a:pPr indent="0" marL="0">
              <a:buNone/>
            </a:pPr>
            <a:r>
              <a:rPr lang="en-US" sz="1500" dirty="0">
                <a:solidFill>
                  <a:srgbClr val="8C8C8C"/>
                </a:solidFill>
                <a:latin typeface="Calibri" pitchFamily="34" charset="0"/>
                <a:ea typeface="Calibri" pitchFamily="34" charset="-122"/>
                <a:cs typeface="Calibri" pitchFamily="34" charset="-120"/>
              </a:rPr>
              <a:t>"I am going to use costume in this scene."</a:t>
            </a:r>
            <a:endParaRPr lang="en-US" sz="1500" dirty="0"/>
          </a:p>
        </p:txBody>
      </p:sp>
      <p:sp>
        <p:nvSpPr>
          <p:cNvPr id="11" name="Shape 9"/>
          <p:cNvSpPr/>
          <p:nvPr/>
        </p:nvSpPr>
        <p:spPr>
          <a:xfrm>
            <a:off x="6172200" y="2377440"/>
            <a:ext cx="5440680" cy="1325880"/>
          </a:xfrm>
          <a:prstGeom prst="roundRect">
            <a:avLst>
              <a:gd name="adj" fmla="val 5517"/>
            </a:avLst>
          </a:prstGeom>
          <a:solidFill>
            <a:srgbClr val="333333"/>
          </a:solidFill>
          <a:ln w="9525">
            <a:solidFill>
              <a:srgbClr val="333333"/>
            </a:solidFill>
            <a:prstDash val="solid"/>
          </a:ln>
        </p:spPr>
      </p:sp>
      <p:sp>
        <p:nvSpPr>
          <p:cNvPr id="12" name="Shape 10"/>
          <p:cNvSpPr/>
          <p:nvPr/>
        </p:nvSpPr>
        <p:spPr>
          <a:xfrm>
            <a:off x="6446520" y="2743200"/>
            <a:ext cx="594360" cy="594360"/>
          </a:xfrm>
          <a:prstGeom prst="ellipse">
            <a:avLst/>
          </a:prstGeom>
          <a:solidFill>
            <a:srgbClr val="5A5A5A"/>
          </a:solidFill>
          <a:ln w="12700">
            <a:solidFill>
              <a:srgbClr val="5A5A5A"/>
            </a:solidFill>
            <a:prstDash val="solid"/>
          </a:ln>
        </p:spPr>
      </p:sp>
      <p:sp>
        <p:nvSpPr>
          <p:cNvPr id="13" name="Text 11"/>
          <p:cNvSpPr txBox="1"/>
          <p:nvPr/>
        </p:nvSpPr>
        <p:spPr>
          <a:xfrm>
            <a:off x="6446520" y="2743200"/>
            <a:ext cx="594360" cy="594360"/>
          </a:xfrm>
          <a:prstGeom prst="rect">
            <a:avLst/>
          </a:prstGeom>
          <a:noFill/>
          <a:ln/>
        </p:spPr>
        <p:txBody>
          <a:bodyPr wrap="square" lIns="0" tIns="0" rIns="0" bIns="0" rtlCol="0" anchor="ctr"/>
          <a:lstStyle/>
          <a:p>
            <a:pPr algn="ctr" indent="0" marL="0">
              <a:buNone/>
            </a:pPr>
            <a:r>
              <a:rPr lang="en-US" sz="1900" b="1" dirty="0">
                <a:solidFill>
                  <a:srgbClr val="B9B9B9"/>
                </a:solidFill>
                <a:latin typeface="Cambria" pitchFamily="34" charset="0"/>
                <a:ea typeface="Cambria" pitchFamily="34" charset="-122"/>
                <a:cs typeface="Cambria" pitchFamily="34" charset="-120"/>
              </a:rPr>
              <a:t>B</a:t>
            </a:r>
            <a:endParaRPr lang="en-US" sz="1900" dirty="0"/>
          </a:p>
        </p:txBody>
      </p:sp>
      <p:sp>
        <p:nvSpPr>
          <p:cNvPr id="14" name="Text 12"/>
          <p:cNvSpPr txBox="1"/>
          <p:nvPr/>
        </p:nvSpPr>
        <p:spPr>
          <a:xfrm>
            <a:off x="7269480" y="2377440"/>
            <a:ext cx="4160520" cy="1325880"/>
          </a:xfrm>
          <a:prstGeom prst="rect">
            <a:avLst/>
          </a:prstGeom>
          <a:noFill/>
          <a:ln/>
        </p:spPr>
        <p:txBody>
          <a:bodyPr wrap="square" lIns="0" tIns="0" rIns="0" bIns="0" rtlCol="0" anchor="ctr"/>
          <a:lstStyle/>
          <a:p>
            <a:pPr indent="0" marL="0">
              <a:buNone/>
            </a:pPr>
            <a:r>
              <a:rPr lang="en-US" sz="1500" dirty="0">
                <a:solidFill>
                  <a:srgbClr val="8C8C8C"/>
                </a:solidFill>
                <a:latin typeface="Calibri" pitchFamily="34" charset="0"/>
                <a:ea typeface="Calibri" pitchFamily="34" charset="-122"/>
                <a:cs typeface="Calibri" pitchFamily="34" charset="-120"/>
              </a:rPr>
              <a:t>"In DNA the characters are teenagers."</a:t>
            </a:r>
            <a:endParaRPr lang="en-US" sz="1500" dirty="0"/>
          </a:p>
        </p:txBody>
      </p:sp>
      <p:sp>
        <p:nvSpPr>
          <p:cNvPr id="15" name="Shape 13"/>
          <p:cNvSpPr/>
          <p:nvPr/>
        </p:nvSpPr>
        <p:spPr>
          <a:xfrm>
            <a:off x="548640" y="3840480"/>
            <a:ext cx="5440680" cy="1325880"/>
          </a:xfrm>
          <a:prstGeom prst="roundRect">
            <a:avLst>
              <a:gd name="adj" fmla="val 5517"/>
            </a:avLst>
          </a:prstGeom>
          <a:solidFill>
            <a:srgbClr val="3A3423"/>
          </a:solidFill>
          <a:ln w="38100">
            <a:solidFill>
              <a:srgbClr val="C9A24B"/>
            </a:solidFill>
            <a:prstDash val="solid"/>
          </a:ln>
        </p:spPr>
      </p:sp>
      <p:sp>
        <p:nvSpPr>
          <p:cNvPr id="16" name="Shape 14"/>
          <p:cNvSpPr/>
          <p:nvPr/>
        </p:nvSpPr>
        <p:spPr>
          <a:xfrm>
            <a:off x="822960" y="4206240"/>
            <a:ext cx="594360" cy="594360"/>
          </a:xfrm>
          <a:prstGeom prst="ellipse">
            <a:avLst/>
          </a:prstGeom>
          <a:solidFill>
            <a:srgbClr val="C9A24B"/>
          </a:solidFill>
          <a:ln w="12700">
            <a:solidFill>
              <a:srgbClr val="C9A24B"/>
            </a:solidFill>
            <a:prstDash val="solid"/>
          </a:ln>
        </p:spPr>
      </p:sp>
      <p:sp>
        <p:nvSpPr>
          <p:cNvPr id="17" name="Text 15"/>
          <p:cNvSpPr txBox="1"/>
          <p:nvPr/>
        </p:nvSpPr>
        <p:spPr>
          <a:xfrm>
            <a:off x="822960" y="4206240"/>
            <a:ext cx="594360" cy="594360"/>
          </a:xfrm>
          <a:prstGeom prst="rect">
            <a:avLst/>
          </a:prstGeom>
          <a:noFill/>
          <a:ln/>
        </p:spPr>
        <p:txBody>
          <a:bodyPr wrap="square" lIns="0" tIns="0" rIns="0" bIns="0" rtlCol="0" anchor="ctr"/>
          <a:lstStyle/>
          <a:p>
            <a:pPr algn="ctr" indent="0" marL="0">
              <a:buNone/>
            </a:pPr>
            <a:r>
              <a:rPr lang="en-US" sz="1900" b="1" dirty="0">
                <a:solidFill>
                  <a:srgbClr val="2B2B2B"/>
                </a:solidFill>
                <a:latin typeface="Cambria" pitchFamily="34" charset="0"/>
                <a:ea typeface="Cambria" pitchFamily="34" charset="-122"/>
                <a:cs typeface="Cambria" pitchFamily="34" charset="-120"/>
              </a:rPr>
              <a:t>✓</a:t>
            </a:r>
            <a:endParaRPr lang="en-US" sz="1900" dirty="0"/>
          </a:p>
        </p:txBody>
      </p:sp>
      <p:sp>
        <p:nvSpPr>
          <p:cNvPr id="18" name="Text 16"/>
          <p:cNvSpPr txBox="1"/>
          <p:nvPr/>
        </p:nvSpPr>
        <p:spPr>
          <a:xfrm>
            <a:off x="1645920" y="3840480"/>
            <a:ext cx="4160520" cy="132588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"My costumes will break down as the group's guilt grows, building on Simon Daw's grey, blue and white uniform."</a:t>
            </a:r>
            <a:endParaRPr lang="en-US" sz="1500" dirty="0"/>
          </a:p>
        </p:txBody>
      </p:sp>
      <p:sp>
        <p:nvSpPr>
          <p:cNvPr id="19" name="Shape 17"/>
          <p:cNvSpPr/>
          <p:nvPr/>
        </p:nvSpPr>
        <p:spPr>
          <a:xfrm>
            <a:off x="6172200" y="3840480"/>
            <a:ext cx="5440680" cy="1325880"/>
          </a:xfrm>
          <a:prstGeom prst="roundRect">
            <a:avLst>
              <a:gd name="adj" fmla="val 5517"/>
            </a:avLst>
          </a:prstGeom>
          <a:solidFill>
            <a:srgbClr val="333333"/>
          </a:solidFill>
          <a:ln w="9525">
            <a:solidFill>
              <a:srgbClr val="333333"/>
            </a:solidFill>
            <a:prstDash val="solid"/>
          </a:ln>
        </p:spPr>
      </p:sp>
      <p:sp>
        <p:nvSpPr>
          <p:cNvPr id="20" name="Shape 18"/>
          <p:cNvSpPr/>
          <p:nvPr/>
        </p:nvSpPr>
        <p:spPr>
          <a:xfrm>
            <a:off x="6446520" y="4206240"/>
            <a:ext cx="594360" cy="594360"/>
          </a:xfrm>
          <a:prstGeom prst="ellipse">
            <a:avLst/>
          </a:prstGeom>
          <a:solidFill>
            <a:srgbClr val="5A5A5A"/>
          </a:solidFill>
          <a:ln w="12700">
            <a:solidFill>
              <a:srgbClr val="5A5A5A"/>
            </a:solidFill>
            <a:prstDash val="solid"/>
          </a:ln>
        </p:spPr>
      </p:sp>
      <p:sp>
        <p:nvSpPr>
          <p:cNvPr id="21" name="Text 19"/>
          <p:cNvSpPr txBox="1"/>
          <p:nvPr/>
        </p:nvSpPr>
        <p:spPr>
          <a:xfrm>
            <a:off x="6446520" y="4206240"/>
            <a:ext cx="594360" cy="594360"/>
          </a:xfrm>
          <a:prstGeom prst="rect">
            <a:avLst/>
          </a:prstGeom>
          <a:noFill/>
          <a:ln/>
        </p:spPr>
        <p:txBody>
          <a:bodyPr wrap="square" lIns="0" tIns="0" rIns="0" bIns="0" rtlCol="0" anchor="ctr"/>
          <a:lstStyle/>
          <a:p>
            <a:pPr algn="ctr" indent="0" marL="0">
              <a:buNone/>
            </a:pPr>
            <a:r>
              <a:rPr lang="en-US" sz="1900" b="1" dirty="0">
                <a:solidFill>
                  <a:srgbClr val="B9B9B9"/>
                </a:solidFill>
                <a:latin typeface="Cambria" pitchFamily="34" charset="0"/>
                <a:ea typeface="Cambria" pitchFamily="34" charset="-122"/>
                <a:cs typeface="Cambria" pitchFamily="34" charset="-120"/>
              </a:rPr>
              <a:t>D</a:t>
            </a:r>
            <a:endParaRPr lang="en-US" sz="1900" dirty="0"/>
          </a:p>
        </p:txBody>
      </p:sp>
      <p:sp>
        <p:nvSpPr>
          <p:cNvPr id="22" name="Text 20"/>
          <p:cNvSpPr txBox="1"/>
          <p:nvPr/>
        </p:nvSpPr>
        <p:spPr>
          <a:xfrm>
            <a:off x="7269480" y="3840480"/>
            <a:ext cx="4160520" cy="1325880"/>
          </a:xfrm>
          <a:prstGeom prst="rect">
            <a:avLst/>
          </a:prstGeom>
          <a:noFill/>
          <a:ln/>
        </p:spPr>
        <p:txBody>
          <a:bodyPr wrap="square" lIns="0" tIns="0" rIns="0" bIns="0" rtlCol="0" anchor="ctr"/>
          <a:lstStyle/>
          <a:p>
            <a:pPr indent="0" marL="0">
              <a:buNone/>
            </a:pPr>
            <a:r>
              <a:rPr lang="en-US" sz="1500" dirty="0">
                <a:solidFill>
                  <a:srgbClr val="8C8C8C"/>
                </a:solidFill>
                <a:latin typeface="Calibri" pitchFamily="34" charset="0"/>
                <a:ea typeface="Calibri" pitchFamily="34" charset="-122"/>
                <a:cs typeface="Calibri" pitchFamily="34" charset="-120"/>
              </a:rPr>
              <a:t>"Costume is very important in drama."</a:t>
            </a:r>
            <a:endParaRPr lang="en-US" sz="1500" dirty="0"/>
          </a:p>
        </p:txBody>
      </p:sp>
      <p:sp>
        <p:nvSpPr>
          <p:cNvPr id="23" name="Shape 21"/>
          <p:cNvSpPr/>
          <p:nvPr/>
        </p:nvSpPr>
        <p:spPr>
          <a:xfrm>
            <a:off x="548640" y="5440680"/>
            <a:ext cx="11064240" cy="868680"/>
          </a:xfrm>
          <a:prstGeom prst="roundRect">
            <a:avLst>
              <a:gd name="adj" fmla="val 8421"/>
            </a:avLst>
          </a:prstGeom>
          <a:solidFill>
            <a:srgbClr val="C9A24B"/>
          </a:solidFill>
          <a:ln w="9525">
            <a:solidFill>
              <a:srgbClr val="C9A24B"/>
            </a:solidFill>
            <a:prstDash val="solid"/>
          </a:ln>
        </p:spPr>
      </p:sp>
      <p:sp>
        <p:nvSpPr>
          <p:cNvPr id="24" name="Text 22"/>
          <p:cNvSpPr txBox="1"/>
          <p:nvPr/>
        </p:nvSpPr>
        <p:spPr>
          <a:xfrm>
            <a:off x="822960" y="5440680"/>
            <a:ext cx="10515600" cy="868680"/>
          </a:xfrm>
          <a:prstGeom prst="rect">
            <a:avLst/>
          </a:prstGeom>
          <a:noFill/>
          <a:ln/>
        </p:spPr>
        <p:txBody>
          <a:bodyPr wrap="square" lIns="0" tIns="0" rIns="0" bIns="0" rtlCol="0" anchor="ctr"/>
          <a:lstStyle/>
          <a:p>
            <a:pPr indent="0" marL="0">
              <a:buNone/>
            </a:pPr>
            <a:r>
              <a:rPr lang="en-US" sz="1500" b="1" dirty="0">
                <a:solidFill>
                  <a:srgbClr val="2B2B2B"/>
                </a:solidFill>
                <a:latin typeface="Calibri" pitchFamily="34" charset="0"/>
                <a:ea typeface="Calibri" pitchFamily="34" charset="-122"/>
                <a:cs typeface="Calibri" pitchFamily="34" charset="-120"/>
              </a:rPr>
              <a:t>Answer: C.  </a:t>
            </a:r>
            <a:pPr indent="0" marL="0">
              <a:buNone/>
            </a:pPr>
            <a:r>
              <a:rPr lang="en-US" sz="1500" dirty="0">
                <a:solidFill>
                  <a:srgbClr val="2B2B2B"/>
                </a:solidFill>
                <a:latin typeface="Calibri" pitchFamily="34" charset="0"/>
                <a:ea typeface="Calibri" pitchFamily="34" charset="-122"/>
                <a:cs typeface="Calibri" pitchFamily="34" charset="-120"/>
              </a:rPr>
              <a:t>Vision, theme (guilt) and a link to the original production. A and D have no vision; B is a plot fact.</a:t>
            </a:r>
            <a:endParaRPr lang="en-US" sz="15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4F3F1"/>
        </a:solidFill>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990011"/>
          </a:solidFill>
          <a:ln w="12700">
            <a:solidFill>
              <a:srgbClr val="990011"/>
            </a:solidFill>
            <a:prstDash val="solid"/>
          </a:ln>
        </p:spPr>
      </p:sp>
      <p:sp>
        <p:nvSpPr>
          <p:cNvPr id="3" name="Text 1"/>
          <p:cNvSpPr txBox="1"/>
          <p:nvPr/>
        </p:nvSpPr>
        <p:spPr>
          <a:xfrm>
            <a:off x="548640" y="457200"/>
            <a:ext cx="822960" cy="82296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I</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IDENTIFY — I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Your specific costume choice</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IDENTIFY — I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sp>
      <p:sp>
        <p:nvSpPr>
          <p:cNvPr id="9" name="Text 7"/>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 DO  ·  3 MIN</a:t>
            </a:r>
            <a:endParaRPr lang="en-US" sz="1400" dirty="0"/>
          </a:p>
        </p:txBody>
      </p:sp>
      <p:sp>
        <p:nvSpPr>
          <p:cNvPr id="10" name="Shape 8"/>
          <p:cNvSpPr/>
          <p:nvPr/>
        </p:nvSpPr>
        <p:spPr>
          <a:xfrm>
            <a:off x="548640" y="1691640"/>
            <a:ext cx="5120640" cy="4480560"/>
          </a:xfrm>
          <a:prstGeom prst="roundRect">
            <a:avLst>
              <a:gd name="adj" fmla="val 1633"/>
            </a:avLst>
          </a:prstGeom>
          <a:solidFill>
            <a:srgbClr val="FFFFFF"/>
          </a:solidFill>
          <a:ln w="9525">
            <a:solidFill>
              <a:srgbClr val="FFFFFF"/>
            </a:solidFill>
            <a:prstDash val="solid"/>
          </a:ln>
        </p:spPr>
      </p:sp>
      <p:sp>
        <p:nvSpPr>
          <p:cNvPr id="11" name="Text 9"/>
          <p:cNvSpPr txBox="1"/>
          <p:nvPr/>
        </p:nvSpPr>
        <p:spPr>
          <a:xfrm>
            <a:off x="822960" y="1920240"/>
            <a:ext cx="4572000" cy="320040"/>
          </a:xfrm>
          <a:prstGeom prst="rect">
            <a:avLst/>
          </a:prstGeom>
          <a:noFill/>
          <a:ln/>
        </p:spPr>
        <p:txBody>
          <a:bodyPr wrap="square" lIns="0" tIns="0" rIns="0" bIns="0" rtlCol="0" anchor="t"/>
          <a:lstStyle/>
          <a:p>
            <a:pPr indent="0" marL="0">
              <a:buNone/>
            </a:pPr>
            <a:r>
              <a:rPr lang="en-US" sz="1300" b="1" spc="100" kern="0" dirty="0">
                <a:solidFill>
                  <a:srgbClr val="990011"/>
                </a:solidFill>
                <a:latin typeface="Calibri" pitchFamily="34" charset="0"/>
                <a:ea typeface="Calibri" pitchFamily="34" charset="-122"/>
                <a:cs typeface="Calibri" pitchFamily="34" charset="-120"/>
              </a:rPr>
              <a:t>WHAT TO INCLUDE</a:t>
            </a:r>
            <a:endParaRPr lang="en-US" sz="1300" dirty="0"/>
          </a:p>
        </p:txBody>
      </p:sp>
      <p:sp>
        <p:nvSpPr>
          <p:cNvPr id="12" name="Text 10"/>
          <p:cNvSpPr txBox="1"/>
          <p:nvPr/>
        </p:nvSpPr>
        <p:spPr>
          <a:xfrm>
            <a:off x="822960" y="2377440"/>
            <a:ext cx="4572000" cy="365760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The exact garments.</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The colour and fabric.</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The style: naturalistic, symbolic or representational.</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Only terms that do a job.</a:t>
            </a:r>
            <a:endParaRPr lang="en-US" sz="1600" dirty="0"/>
          </a:p>
        </p:txBody>
      </p:sp>
      <p:sp>
        <p:nvSpPr>
          <p:cNvPr id="13" name="Shape 11"/>
          <p:cNvSpPr/>
          <p:nvPr/>
        </p:nvSpPr>
        <p:spPr>
          <a:xfrm>
            <a:off x="5852160" y="1691640"/>
            <a:ext cx="5760720" cy="4480560"/>
          </a:xfrm>
          <a:prstGeom prst="roundRect">
            <a:avLst>
              <a:gd name="adj" fmla="val 1633"/>
            </a:avLst>
          </a:prstGeom>
          <a:solidFill>
            <a:srgbClr val="2B2B2B"/>
          </a:solidFill>
          <a:ln w="9525">
            <a:solidFill>
              <a:srgbClr val="2B2B2B"/>
            </a:solidFill>
            <a:prstDash val="solid"/>
          </a:ln>
        </p:spPr>
      </p:sp>
      <p:sp>
        <p:nvSpPr>
          <p:cNvPr id="14" name="Text 12"/>
          <p:cNvSpPr txBox="1"/>
          <p:nvPr/>
        </p:nvSpPr>
        <p:spPr>
          <a:xfrm>
            <a:off x="6126480" y="1920240"/>
            <a:ext cx="5212080" cy="320040"/>
          </a:xfrm>
          <a:prstGeom prst="rect">
            <a:avLst/>
          </a:prstGeom>
          <a:noFill/>
          <a:ln/>
        </p:spPr>
        <p:txBody>
          <a:bodyPr wrap="square" lIns="0" tIns="0" rIns="0" bIns="0" rtlCol="0" anchor="t"/>
          <a:lstStyle/>
          <a:p>
            <a:pPr indent="0" marL="0">
              <a:buNone/>
            </a:pPr>
            <a:r>
              <a:rPr lang="en-US" sz="1300" b="1" spc="100" kern="0" dirty="0">
                <a:solidFill>
                  <a:srgbClr val="C9A24B"/>
                </a:solidFill>
                <a:latin typeface="Calibri" pitchFamily="34" charset="0"/>
                <a:ea typeface="Calibri" pitchFamily="34" charset="-122"/>
                <a:cs typeface="Calibri" pitchFamily="34" charset="-120"/>
              </a:rPr>
              <a:t>MY MODEL — COSTUME, JOHN TATE BANS THE WORD</a:t>
            </a:r>
            <a:endParaRPr lang="en-US" sz="1300" dirty="0"/>
          </a:p>
        </p:txBody>
      </p:sp>
      <p:sp>
        <p:nvSpPr>
          <p:cNvPr id="15" name="Text 13"/>
          <p:cNvSpPr txBox="1"/>
          <p:nvPr/>
        </p:nvSpPr>
        <p:spPr>
          <a:xfrm>
            <a:off x="6126480" y="2377440"/>
            <a:ext cx="5212080" cy="3566160"/>
          </a:xfrm>
          <a:prstGeom prst="rect">
            <a:avLst/>
          </a:prstGeom>
          <a:noFill/>
          <a:ln/>
        </p:spPr>
        <p:txBody>
          <a:bodyPr wrap="square" lIns="0" tIns="0" rIns="0" bIns="0" rtlCol="0" anchor="t"/>
          <a:lstStyle/>
          <a:p>
            <a:pPr indent="0" marL="0">
              <a:buNone/>
            </a:pPr>
            <a:r>
              <a:rPr lang="en-US" sz="1800" i="1" dirty="0">
                <a:solidFill>
                  <a:srgbClr val="F4F3F1"/>
                </a:solidFill>
                <a:latin typeface="Calibri" pitchFamily="34" charset="0"/>
                <a:ea typeface="Calibri" pitchFamily="34" charset="-122"/>
                <a:cs typeface="Calibri" pitchFamily="34" charset="-120"/>
              </a:rPr>
              <a:t>"For John Tate banning the word, I would use a naturalistic school uniform: a tailored navy blazer, a stiff, starched white cotton shirt and a neatly knotted tie, the darkest and most formal costume in the group."</a:t>
            </a:r>
            <a:endParaRPr lang="en-US" sz="1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4F3F1"/>
        </a:solidFill>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990011"/>
          </a:solidFill>
          <a:ln w="12700">
            <a:solidFill>
              <a:srgbClr val="990011"/>
            </a:solidFill>
            <a:prstDash val="solid"/>
          </a:ln>
        </p:spPr>
      </p:sp>
      <p:sp>
        <p:nvSpPr>
          <p:cNvPr id="3" name="Text 1"/>
          <p:cNvSpPr txBox="1"/>
          <p:nvPr/>
        </p:nvSpPr>
        <p:spPr>
          <a:xfrm>
            <a:off x="548640" y="457200"/>
            <a:ext cx="822960" cy="82296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I</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IDENTIFY — WE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Build it together: Danny panics</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IDENTIFY — We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8A8173"/>
          </a:solidFill>
          <a:ln w="19050">
            <a:solidFill>
              <a:srgbClr val="8A8173"/>
            </a:solidFill>
            <a:prstDash val="solid"/>
          </a:ln>
        </p:spPr>
      </p:sp>
      <p:sp>
        <p:nvSpPr>
          <p:cNvPr id="9" name="Text 7"/>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WE DO  ·  3 MIN</a:t>
            </a:r>
            <a:endParaRPr lang="en-US" sz="1400" dirty="0"/>
          </a:p>
        </p:txBody>
      </p:sp>
      <p:sp>
        <p:nvSpPr>
          <p:cNvPr id="10" name="Shape 8"/>
          <p:cNvSpPr/>
          <p:nvPr/>
        </p:nvSpPr>
        <p:spPr>
          <a:xfrm>
            <a:off x="548640" y="1691640"/>
            <a:ext cx="5120640" cy="4480560"/>
          </a:xfrm>
          <a:prstGeom prst="roundRect">
            <a:avLst>
              <a:gd name="adj" fmla="val 1633"/>
            </a:avLst>
          </a:prstGeom>
          <a:solidFill>
            <a:srgbClr val="FFFFFF"/>
          </a:solidFill>
          <a:ln w="9525">
            <a:solidFill>
              <a:srgbClr val="FFFFFF"/>
            </a:solidFill>
            <a:prstDash val="solid"/>
          </a:ln>
        </p:spPr>
      </p:sp>
      <p:sp>
        <p:nvSpPr>
          <p:cNvPr id="11" name="Text 9"/>
          <p:cNvSpPr txBox="1"/>
          <p:nvPr/>
        </p:nvSpPr>
        <p:spPr>
          <a:xfrm>
            <a:off x="822960" y="1920240"/>
            <a:ext cx="4572000" cy="320040"/>
          </a:xfrm>
          <a:prstGeom prst="rect">
            <a:avLst/>
          </a:prstGeom>
          <a:noFill/>
          <a:ln/>
        </p:spPr>
        <p:txBody>
          <a:bodyPr wrap="square" lIns="0" tIns="0" rIns="0" bIns="0" rtlCol="0" anchor="t"/>
          <a:lstStyle/>
          <a:p>
            <a:pPr indent="0" marL="0">
              <a:buNone/>
            </a:pPr>
            <a:r>
              <a:rPr lang="en-US" sz="1300" b="1" spc="100" kern="0" dirty="0">
                <a:solidFill>
                  <a:srgbClr val="990011"/>
                </a:solidFill>
                <a:latin typeface="Calibri" pitchFamily="34" charset="0"/>
                <a:ea typeface="Calibri" pitchFamily="34" charset="-122"/>
                <a:cs typeface="Calibri" pitchFamily="34" charset="-120"/>
              </a:rPr>
              <a:t>QUESTIONS FOR THE CLASS</a:t>
            </a:r>
            <a:endParaRPr lang="en-US" sz="1300" dirty="0"/>
          </a:p>
        </p:txBody>
      </p:sp>
      <p:sp>
        <p:nvSpPr>
          <p:cNvPr id="12" name="Text 10"/>
          <p:cNvSpPr txBox="1"/>
          <p:nvPr/>
        </p:nvSpPr>
        <p:spPr>
          <a:xfrm>
            <a:off x="822960" y="2377440"/>
            <a:ext cx="4572000" cy="3657600"/>
          </a:xfrm>
          <a:prstGeom prst="rect">
            <a:avLst/>
          </a:prstGeom>
          <a:noFill/>
          <a:ln/>
        </p:spPr>
        <p:txBody>
          <a:bodyPr wrap="square" lIns="0" tIns="0" rIns="0" bIns="0" rtlCol="0" anchor="t"/>
          <a:lstStyle/>
          <a:p>
            <a:pPr marL="342900" indent="-342900">
              <a:spcAft>
                <a:spcPts val="1000"/>
              </a:spcAft>
              <a:buSzPct val="100000"/>
              <a:buFont typeface="+mj-lt"/>
              <a:buAutoNum type="arabicPeriod" startAt="1"/>
            </a:pPr>
            <a:r>
              <a:rPr lang="en-US" sz="1600" dirty="0">
                <a:solidFill>
                  <a:srgbClr val="222222"/>
                </a:solidFill>
                <a:latin typeface="Calibri" pitchFamily="34" charset="0"/>
                <a:ea typeface="Calibri" pitchFamily="34" charset="-122"/>
                <a:cs typeface="Calibri" pitchFamily="34" charset="-120"/>
              </a:rPr>
              <a:t>What would a careful, ambitious student like Danny wear?</a:t>
            </a:r>
            <a:endParaRPr lang="en-US" sz="1600" dirty="0"/>
          </a:p>
          <a:p>
            <a:pPr marL="342900" indent="-342900">
              <a:spcAft>
                <a:spcPts val="1000"/>
              </a:spcAft>
              <a:buSzPct val="100000"/>
              <a:buFont typeface="+mj-lt"/>
              <a:buAutoNum type="arabicPeriod" startAt="1"/>
            </a:pPr>
            <a:r>
              <a:rPr lang="en-US" sz="1600" dirty="0">
                <a:solidFill>
                  <a:srgbClr val="222222"/>
                </a:solidFill>
                <a:latin typeface="Calibri" pitchFamily="34" charset="0"/>
                <a:ea typeface="Calibri" pitchFamily="34" charset="-122"/>
                <a:cs typeface="Calibri" pitchFamily="34" charset="-120"/>
              </a:rPr>
              <a:t>What colour and fabric?</a:t>
            </a:r>
            <a:endParaRPr lang="en-US" sz="1600" dirty="0"/>
          </a:p>
          <a:p>
            <a:pPr marL="342900" indent="-342900">
              <a:spcAft>
                <a:spcPts val="1000"/>
              </a:spcAft>
              <a:buSzPct val="100000"/>
              <a:buFont typeface="+mj-lt"/>
              <a:buAutoNum type="arabicPeriod" startAt="1"/>
            </a:pPr>
            <a:r>
              <a:rPr lang="en-US" sz="1600" dirty="0">
                <a:solidFill>
                  <a:srgbClr val="222222"/>
                </a:solidFill>
                <a:latin typeface="Calibri" pitchFamily="34" charset="0"/>
                <a:ea typeface="Calibri" pitchFamily="34" charset="-122"/>
                <a:cs typeface="Calibri" pitchFamily="34" charset="-120"/>
              </a:rPr>
              <a:t>Is there one detail that shows his plans for dental college?</a:t>
            </a:r>
            <a:endParaRPr lang="en-US" sz="1600" dirty="0"/>
          </a:p>
        </p:txBody>
      </p:sp>
      <p:sp>
        <p:nvSpPr>
          <p:cNvPr id="13" name="Shape 11"/>
          <p:cNvSpPr/>
          <p:nvPr/>
        </p:nvSpPr>
        <p:spPr>
          <a:xfrm>
            <a:off x="5852160" y="1691640"/>
            <a:ext cx="5760720" cy="4480560"/>
          </a:xfrm>
          <a:prstGeom prst="roundRect">
            <a:avLst>
              <a:gd name="adj" fmla="val 1633"/>
            </a:avLst>
          </a:prstGeom>
          <a:solidFill>
            <a:srgbClr val="FFFFFF"/>
          </a:solidFill>
          <a:ln w="19050">
            <a:solidFill>
              <a:srgbClr val="990011"/>
            </a:solidFill>
            <a:prstDash val="solid"/>
          </a:ln>
        </p:spPr>
      </p:sp>
      <p:sp>
        <p:nvSpPr>
          <p:cNvPr id="14" name="Text 12"/>
          <p:cNvSpPr txBox="1"/>
          <p:nvPr/>
        </p:nvSpPr>
        <p:spPr>
          <a:xfrm>
            <a:off x="6126480" y="1920240"/>
            <a:ext cx="5212080" cy="320040"/>
          </a:xfrm>
          <a:prstGeom prst="rect">
            <a:avLst/>
          </a:prstGeom>
          <a:noFill/>
          <a:ln/>
        </p:spPr>
        <p:txBody>
          <a:bodyPr wrap="square" lIns="0" tIns="0" rIns="0" bIns="0" rtlCol="0" anchor="t"/>
          <a:lstStyle/>
          <a:p>
            <a:pPr indent="0" marL="0">
              <a:buNone/>
            </a:pPr>
            <a:r>
              <a:rPr lang="en-US" sz="1300" b="1" spc="100" kern="0" dirty="0">
                <a:solidFill>
                  <a:srgbClr val="990011"/>
                </a:solidFill>
                <a:latin typeface="Calibri" pitchFamily="34" charset="0"/>
                <a:ea typeface="Calibri" pitchFamily="34" charset="-122"/>
                <a:cs typeface="Calibri" pitchFamily="34" charset="-120"/>
              </a:rPr>
              <a:t>OUR SENTENCE</a:t>
            </a:r>
            <a:endParaRPr lang="en-US" sz="1300" dirty="0"/>
          </a:p>
        </p:txBody>
      </p:sp>
      <p:sp>
        <p:nvSpPr>
          <p:cNvPr id="15" name="Text 13"/>
          <p:cNvSpPr txBox="1"/>
          <p:nvPr/>
        </p:nvSpPr>
        <p:spPr>
          <a:xfrm>
            <a:off x="6126480" y="2377440"/>
            <a:ext cx="5212080" cy="1463040"/>
          </a:xfrm>
          <a:prstGeom prst="rect">
            <a:avLst/>
          </a:prstGeom>
          <a:noFill/>
          <a:ln/>
        </p:spPr>
        <p:txBody>
          <a:bodyPr wrap="square" lIns="0" tIns="0" rIns="0" bIns="0" rtlCol="0" anchor="t"/>
          <a:lstStyle/>
          <a:p>
            <a:pPr indent="0" marL="0">
              <a:buNone/>
            </a:pPr>
            <a:r>
              <a:rPr lang="en-US" sz="1900" dirty="0">
                <a:solidFill>
                  <a:srgbClr val="222222"/>
                </a:solidFill>
                <a:latin typeface="Cambria" pitchFamily="34" charset="0"/>
                <a:ea typeface="Cambria" pitchFamily="34" charset="-122"/>
                <a:cs typeface="Cambria" pitchFamily="34" charset="-120"/>
              </a:rPr>
              <a:t>I would dress Danny in ______, in ______ (colour) ______ (fabric) that fits ______, with ______ (detail).</a:t>
            </a:r>
            <a:endParaRPr lang="en-US" sz="1900" dirty="0"/>
          </a:p>
        </p:txBody>
      </p:sp>
      <p:sp>
        <p:nvSpPr>
          <p:cNvPr id="16" name="Text 14"/>
          <p:cNvSpPr txBox="1"/>
          <p:nvPr/>
        </p:nvSpPr>
        <p:spPr>
          <a:xfrm>
            <a:off x="6126480" y="3977640"/>
            <a:ext cx="5212080" cy="365760"/>
          </a:xfrm>
          <a:prstGeom prst="rect">
            <a:avLst/>
          </a:prstGeom>
          <a:noFill/>
          <a:ln/>
        </p:spPr>
        <p:txBody>
          <a:bodyPr wrap="square" lIns="0" tIns="0" rIns="0" bIns="0" rtlCol="0" anchor="t"/>
          <a:lstStyle/>
          <a:p>
            <a:pPr indent="0" marL="0">
              <a:buNone/>
            </a:pPr>
            <a:r>
              <a:rPr lang="en-US" sz="1400" b="1" dirty="0">
                <a:solidFill>
                  <a:srgbClr val="5A5A5A"/>
                </a:solidFill>
                <a:latin typeface="Calibri" pitchFamily="34" charset="0"/>
                <a:ea typeface="Calibri" pitchFamily="34" charset="-122"/>
                <a:cs typeface="Calibri" pitchFamily="34" charset="-120"/>
              </a:rPr>
              <a:t>Class version:</a:t>
            </a:r>
            <a:endParaRPr lang="en-US" sz="1400" dirty="0"/>
          </a:p>
        </p:txBody>
      </p:sp>
      <p:sp>
        <p:nvSpPr>
          <p:cNvPr id="17" name="Shape 15"/>
          <p:cNvSpPr/>
          <p:nvPr/>
        </p:nvSpPr>
        <p:spPr>
          <a:xfrm>
            <a:off x="6126480" y="4663440"/>
            <a:ext cx="5212080" cy="0"/>
          </a:xfrm>
          <a:prstGeom prst="line">
            <a:avLst/>
          </a:prstGeom>
          <a:noFill/>
          <a:ln w="12700">
            <a:solidFill>
              <a:srgbClr val="DDD9D2"/>
            </a:solidFill>
            <a:prstDash val="solid"/>
          </a:ln>
        </p:spPr>
      </p:sp>
      <p:sp>
        <p:nvSpPr>
          <p:cNvPr id="18" name="Shape 16"/>
          <p:cNvSpPr/>
          <p:nvPr/>
        </p:nvSpPr>
        <p:spPr>
          <a:xfrm>
            <a:off x="6126480" y="5120640"/>
            <a:ext cx="5212080" cy="0"/>
          </a:xfrm>
          <a:prstGeom prst="line">
            <a:avLst/>
          </a:prstGeom>
          <a:noFill/>
          <a:ln w="12700">
            <a:solidFill>
              <a:srgbClr val="DDD9D2"/>
            </a:solidFill>
            <a:prstDash val="solid"/>
          </a:ln>
        </p:spPr>
      </p:sp>
      <p:sp>
        <p:nvSpPr>
          <p:cNvPr id="19" name="Shape 17"/>
          <p:cNvSpPr/>
          <p:nvPr/>
        </p:nvSpPr>
        <p:spPr>
          <a:xfrm>
            <a:off x="6126480" y="5577840"/>
            <a:ext cx="5212080" cy="0"/>
          </a:xfrm>
          <a:prstGeom prst="line">
            <a:avLst/>
          </a:prstGeom>
          <a:noFill/>
          <a:ln w="12700">
            <a:solidFill>
              <a:srgbClr val="DDD9D2"/>
            </a:solidFill>
            <a:prstDash val="solid"/>
          </a:ln>
        </p:spPr>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4F3F1"/>
        </a:solidFill>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990011"/>
          </a:solidFill>
          <a:ln w="12700">
            <a:solidFill>
              <a:srgbClr val="990011"/>
            </a:solidFill>
            <a:prstDash val="solid"/>
          </a:ln>
        </p:spPr>
      </p:sp>
      <p:sp>
        <p:nvSpPr>
          <p:cNvPr id="3" name="Text 1"/>
          <p:cNvSpPr txBox="1"/>
          <p:nvPr/>
        </p:nvSpPr>
        <p:spPr>
          <a:xfrm>
            <a:off x="548640" y="457200"/>
            <a:ext cx="822960" cy="82296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I</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IDENTIFY — YOU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Write your identify sentence</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IDENTIFY — You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C43B3B"/>
          </a:solidFill>
          <a:ln w="19050">
            <a:solidFill>
              <a:srgbClr val="C43B3B"/>
            </a:solidFill>
            <a:prstDash val="solid"/>
          </a:ln>
        </p:spPr>
      </p:sp>
      <p:sp>
        <p:nvSpPr>
          <p:cNvPr id="9" name="Text 7"/>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YOU DO  ·  3 MIN</a:t>
            </a:r>
            <a:endParaRPr lang="en-US" sz="1400" dirty="0"/>
          </a:p>
        </p:txBody>
      </p:sp>
      <p:sp>
        <p:nvSpPr>
          <p:cNvPr id="10" name="Text 8"/>
          <p:cNvSpPr txBox="1"/>
          <p:nvPr/>
        </p:nvSpPr>
        <p:spPr>
          <a:xfrm>
            <a:off x="548640" y="1417320"/>
            <a:ext cx="11064240" cy="365760"/>
          </a:xfrm>
          <a:prstGeom prst="rect">
            <a:avLst/>
          </a:prstGeom>
          <a:noFill/>
          <a:ln/>
        </p:spPr>
        <p:txBody>
          <a:bodyPr wrap="square" lIns="0" tIns="0" rIns="0" bIns="0" rtlCol="0" anchor="t"/>
          <a:lstStyle/>
          <a:p>
            <a:pPr indent="0" marL="0">
              <a:buNone/>
            </a:pPr>
            <a:r>
              <a:rPr lang="en-US" sz="1500" i="1" dirty="0">
                <a:solidFill>
                  <a:srgbClr val="5A5A5A"/>
                </a:solidFill>
                <a:latin typeface="Calibri" pitchFamily="34" charset="0"/>
                <a:ea typeface="Calibri" pitchFamily="34" charset="-122"/>
                <a:cs typeface="Calibri" pitchFamily="34" charset="-120"/>
              </a:rPr>
              <a:t>Costume · your key moment from Task 1 · write in the Identify section of your booklet</a:t>
            </a:r>
            <a:endParaRPr lang="en-US" sz="1500" dirty="0"/>
          </a:p>
        </p:txBody>
      </p:sp>
      <p:sp>
        <p:nvSpPr>
          <p:cNvPr id="11" name="Shape 9"/>
          <p:cNvSpPr/>
          <p:nvPr/>
        </p:nvSpPr>
        <p:spPr>
          <a:xfrm>
            <a:off x="548640" y="1874520"/>
            <a:ext cx="4846320" cy="3246120"/>
          </a:xfrm>
          <a:prstGeom prst="roundRect">
            <a:avLst>
              <a:gd name="adj" fmla="val 2254"/>
            </a:avLst>
          </a:prstGeom>
          <a:solidFill>
            <a:srgbClr val="FFFFFF"/>
          </a:solidFill>
          <a:ln w="9525">
            <a:solidFill>
              <a:srgbClr val="FFFFFF"/>
            </a:solidFill>
            <a:prstDash val="solid"/>
          </a:ln>
        </p:spPr>
      </p:sp>
      <p:sp>
        <p:nvSpPr>
          <p:cNvPr id="12" name="Shape 10"/>
          <p:cNvSpPr/>
          <p:nvPr/>
        </p:nvSpPr>
        <p:spPr>
          <a:xfrm>
            <a:off x="777240" y="2057400"/>
            <a:ext cx="1463040" cy="411480"/>
          </a:xfrm>
          <a:prstGeom prst="roundRect">
            <a:avLst>
              <a:gd name="adj" fmla="val 48889"/>
            </a:avLst>
          </a:prstGeom>
          <a:solidFill>
            <a:srgbClr val="8A8173"/>
          </a:solidFill>
          <a:ln w="12700">
            <a:solidFill>
              <a:srgbClr val="8A8173"/>
            </a:solidFill>
            <a:prstDash val="solid"/>
          </a:ln>
        </p:spPr>
      </p:sp>
      <p:sp>
        <p:nvSpPr>
          <p:cNvPr id="13" name="Text 11"/>
          <p:cNvSpPr txBox="1"/>
          <p:nvPr/>
        </p:nvSpPr>
        <p:spPr>
          <a:xfrm>
            <a:off x="777240" y="205740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SUPPORT</a:t>
            </a:r>
            <a:endParaRPr lang="en-US" sz="1300" dirty="0"/>
          </a:p>
        </p:txBody>
      </p:sp>
      <p:sp>
        <p:nvSpPr>
          <p:cNvPr id="14" name="Text 12"/>
          <p:cNvSpPr txBox="1"/>
          <p:nvPr/>
        </p:nvSpPr>
        <p:spPr>
          <a:xfrm>
            <a:off x="777240" y="2606040"/>
            <a:ext cx="4389120" cy="1051560"/>
          </a:xfrm>
          <a:prstGeom prst="rect">
            <a:avLst/>
          </a:prstGeom>
          <a:noFill/>
          <a:ln/>
        </p:spPr>
        <p:txBody>
          <a:bodyPr wrap="square" lIns="0" tIns="0" rIns="0" bIns="0" rtlCol="0" anchor="t"/>
          <a:lstStyle/>
          <a:p>
            <a:pPr indent="0" marL="0">
              <a:spcAft>
                <a:spcPts val="400"/>
              </a:spcAft>
              <a:buNone/>
            </a:pPr>
            <a:r>
              <a:rPr lang="en-US" sz="1400" dirty="0">
                <a:solidFill>
                  <a:srgbClr val="222222"/>
                </a:solidFill>
                <a:latin typeface="Calibri" pitchFamily="34" charset="0"/>
                <a:ea typeface="Calibri" pitchFamily="34" charset="-122"/>
                <a:cs typeface="Calibri" pitchFamily="34" charset="-120"/>
              </a:rPr>
              <a:t>"I would dress ______ in a ______ (naturalistic / symbolic) ______, made from ______ in ______ (colour), to ______."</a:t>
            </a:r>
            <a:endParaRPr lang="en-US" sz="1400" dirty="0"/>
          </a:p>
        </p:txBody>
      </p:sp>
      <p:sp>
        <p:nvSpPr>
          <p:cNvPr id="15" name="Text 13"/>
          <p:cNvSpPr txBox="1"/>
          <p:nvPr/>
        </p:nvSpPr>
        <p:spPr>
          <a:xfrm>
            <a:off x="777240" y="3749040"/>
            <a:ext cx="4389120" cy="1280160"/>
          </a:xfrm>
          <a:prstGeom prst="rect">
            <a:avLst/>
          </a:prstGeom>
          <a:noFill/>
          <a:ln/>
        </p:spPr>
        <p:txBody>
          <a:bodyPr wrap="square" lIns="0" tIns="0" rIns="0" bIns="0" rtlCol="0" anchor="t"/>
          <a:lstStyle/>
          <a:p>
            <a:pPr indent="0" marL="0">
              <a:buNone/>
            </a:pPr>
            <a:r>
              <a:rPr lang="en-US" sz="1200" dirty="0">
                <a:solidFill>
                  <a:srgbClr val="5A5A5A"/>
                </a:solidFill>
                <a:latin typeface="Calibri" pitchFamily="34" charset="0"/>
                <a:ea typeface="Calibri" pitchFamily="34" charset="-122"/>
                <a:cs typeface="Calibri" pitchFamily="34" charset="-120"/>
              </a:rPr>
              <a:t>Concepts: style · naturalistic · symbolic · representational</a:t>
            </a:r>
            <a:endParaRPr lang="en-US" sz="1200" dirty="0"/>
          </a:p>
          <a:p>
            <a:pPr indent="0" marL="0">
              <a:buNone/>
            </a:pPr>
            <a:r>
              <a:rPr lang="en-US" sz="1200" dirty="0">
                <a:solidFill>
                  <a:srgbClr val="5A5A5A"/>
                </a:solidFill>
                <a:latin typeface="Calibri" pitchFamily="34" charset="0"/>
                <a:ea typeface="Calibri" pitchFamily="34" charset="-122"/>
                <a:cs typeface="Calibri" pitchFamily="34" charset="-120"/>
              </a:rPr>
              <a:t>Materials: colour palette · fabric · texture · fit · breakdown</a:t>
            </a:r>
            <a:endParaRPr lang="en-US" sz="1200" dirty="0"/>
          </a:p>
          <a:p>
            <a:pPr indent="0" marL="0">
              <a:buNone/>
            </a:pPr>
            <a:r>
              <a:rPr lang="en-US" sz="1200" dirty="0">
                <a:solidFill>
                  <a:srgbClr val="5A5A5A"/>
                </a:solidFill>
                <a:latin typeface="Calibri" pitchFamily="34" charset="0"/>
                <a:ea typeface="Calibri" pitchFamily="34" charset="-122"/>
                <a:cs typeface="Calibri" pitchFamily="34" charset="-120"/>
              </a:rPr>
              <a:t>Details: accessory · hair and make-up · footwear</a:t>
            </a:r>
            <a:endParaRPr lang="en-US" sz="1200" dirty="0"/>
          </a:p>
        </p:txBody>
      </p:sp>
      <p:sp>
        <p:nvSpPr>
          <p:cNvPr id="16" name="Shape 14"/>
          <p:cNvSpPr/>
          <p:nvPr/>
        </p:nvSpPr>
        <p:spPr>
          <a:xfrm>
            <a:off x="5577840" y="1874520"/>
            <a:ext cx="3017520" cy="3246120"/>
          </a:xfrm>
          <a:prstGeom prst="roundRect">
            <a:avLst>
              <a:gd name="adj" fmla="val 2424"/>
            </a:avLst>
          </a:prstGeom>
          <a:solidFill>
            <a:srgbClr val="FFFFFF"/>
          </a:solidFill>
          <a:ln w="9525">
            <a:solidFill>
              <a:srgbClr val="FFFFFF"/>
            </a:solidFill>
            <a:prstDash val="solid"/>
          </a:ln>
        </p:spPr>
      </p:sp>
      <p:sp>
        <p:nvSpPr>
          <p:cNvPr id="17" name="Shape 15"/>
          <p:cNvSpPr/>
          <p:nvPr/>
        </p:nvSpPr>
        <p:spPr>
          <a:xfrm>
            <a:off x="5806440" y="2057400"/>
            <a:ext cx="1463040" cy="411480"/>
          </a:xfrm>
          <a:prstGeom prst="roundRect">
            <a:avLst>
              <a:gd name="adj" fmla="val 48889"/>
            </a:avLst>
          </a:prstGeom>
          <a:solidFill>
            <a:srgbClr val="990011"/>
          </a:solidFill>
          <a:ln w="12700">
            <a:solidFill>
              <a:srgbClr val="990011"/>
            </a:solidFill>
            <a:prstDash val="solid"/>
          </a:ln>
        </p:spPr>
      </p:sp>
      <p:sp>
        <p:nvSpPr>
          <p:cNvPr id="18" name="Text 16"/>
          <p:cNvSpPr txBox="1"/>
          <p:nvPr/>
        </p:nvSpPr>
        <p:spPr>
          <a:xfrm>
            <a:off x="5806440" y="205740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CORE</a:t>
            </a:r>
            <a:endParaRPr lang="en-US" sz="1300" dirty="0"/>
          </a:p>
        </p:txBody>
      </p:sp>
      <p:sp>
        <p:nvSpPr>
          <p:cNvPr id="19" name="Text 17"/>
          <p:cNvSpPr txBox="1"/>
          <p:nvPr/>
        </p:nvSpPr>
        <p:spPr>
          <a:xfrm>
            <a:off x="5806440" y="2606040"/>
            <a:ext cx="2560320" cy="2377440"/>
          </a:xfrm>
          <a:prstGeom prst="rect">
            <a:avLst/>
          </a:prstGeom>
          <a:noFill/>
          <a:ln/>
        </p:spPr>
        <p:txBody>
          <a:bodyPr wrap="square" lIns="0" tIns="0" rIns="0" bIns="0" rtlCol="0" anchor="t"/>
          <a:lstStyle/>
          <a:p>
            <a:pPr indent="0" marL="0">
              <a:buNone/>
            </a:pPr>
            <a:r>
              <a:rPr lang="en-US" sz="1550" dirty="0">
                <a:solidFill>
                  <a:srgbClr val="222222"/>
                </a:solidFill>
                <a:latin typeface="Calibri" pitchFamily="34" charset="0"/>
                <a:ea typeface="Calibri" pitchFamily="34" charset="-122"/>
                <a:cs typeface="Calibri" pitchFamily="34" charset="-120"/>
              </a:rPr>
              <a:t>Name the garments, the colour and the fabric.</a:t>
            </a:r>
            <a:endParaRPr lang="en-US" sz="1550" dirty="0"/>
          </a:p>
        </p:txBody>
      </p:sp>
      <p:sp>
        <p:nvSpPr>
          <p:cNvPr id="20" name="Shape 18"/>
          <p:cNvSpPr/>
          <p:nvPr/>
        </p:nvSpPr>
        <p:spPr>
          <a:xfrm>
            <a:off x="8778240" y="1874520"/>
            <a:ext cx="3017520" cy="3246120"/>
          </a:xfrm>
          <a:prstGeom prst="roundRect">
            <a:avLst>
              <a:gd name="adj" fmla="val 2424"/>
            </a:avLst>
          </a:prstGeom>
          <a:solidFill>
            <a:srgbClr val="FFFFFF"/>
          </a:solidFill>
          <a:ln w="9525">
            <a:solidFill>
              <a:srgbClr val="FFFFFF"/>
            </a:solidFill>
            <a:prstDash val="solid"/>
          </a:ln>
        </p:spPr>
      </p:sp>
      <p:sp>
        <p:nvSpPr>
          <p:cNvPr id="21" name="Shape 19"/>
          <p:cNvSpPr/>
          <p:nvPr/>
        </p:nvSpPr>
        <p:spPr>
          <a:xfrm>
            <a:off x="9006840" y="2057400"/>
            <a:ext cx="1463040" cy="411480"/>
          </a:xfrm>
          <a:prstGeom prst="roundRect">
            <a:avLst>
              <a:gd name="adj" fmla="val 48889"/>
            </a:avLst>
          </a:prstGeom>
          <a:solidFill>
            <a:srgbClr val="2B2B2B"/>
          </a:solidFill>
          <a:ln w="12700">
            <a:solidFill>
              <a:srgbClr val="2B2B2B"/>
            </a:solidFill>
            <a:prstDash val="solid"/>
          </a:ln>
        </p:spPr>
      </p:sp>
      <p:sp>
        <p:nvSpPr>
          <p:cNvPr id="22" name="Text 20"/>
          <p:cNvSpPr txBox="1"/>
          <p:nvPr/>
        </p:nvSpPr>
        <p:spPr>
          <a:xfrm>
            <a:off x="9006840" y="205740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STRETCH</a:t>
            </a:r>
            <a:endParaRPr lang="en-US" sz="1300" dirty="0"/>
          </a:p>
        </p:txBody>
      </p:sp>
      <p:sp>
        <p:nvSpPr>
          <p:cNvPr id="23" name="Text 21"/>
          <p:cNvSpPr txBox="1"/>
          <p:nvPr/>
        </p:nvSpPr>
        <p:spPr>
          <a:xfrm>
            <a:off x="9006840" y="2606040"/>
            <a:ext cx="2560320" cy="2377440"/>
          </a:xfrm>
          <a:prstGeom prst="rect">
            <a:avLst/>
          </a:prstGeom>
          <a:noFill/>
          <a:ln/>
        </p:spPr>
        <p:txBody>
          <a:bodyPr wrap="square" lIns="0" tIns="0" rIns="0" bIns="0" rtlCol="0" anchor="t"/>
          <a:lstStyle/>
          <a:p>
            <a:pPr indent="0" marL="0">
              <a:buNone/>
            </a:pPr>
            <a:r>
              <a:rPr lang="en-US" sz="1550" dirty="0">
                <a:solidFill>
                  <a:srgbClr val="222222"/>
                </a:solidFill>
                <a:latin typeface="Calibri" pitchFamily="34" charset="0"/>
                <a:ea typeface="Calibri" pitchFamily="34" charset="-122"/>
                <a:cs typeface="Calibri" pitchFamily="34" charset="-120"/>
              </a:rPr>
              <a:t>Add a technique (breakdown, representational item) and justify every term.</a:t>
            </a:r>
            <a:endParaRPr lang="en-US" sz="1550" dirty="0"/>
          </a:p>
        </p:txBody>
      </p:sp>
      <p:sp>
        <p:nvSpPr>
          <p:cNvPr id="24" name="Shape 22"/>
          <p:cNvSpPr/>
          <p:nvPr/>
        </p:nvSpPr>
        <p:spPr>
          <a:xfrm>
            <a:off x="548640" y="5303520"/>
            <a:ext cx="11064240" cy="960120"/>
          </a:xfrm>
          <a:prstGeom prst="roundRect">
            <a:avLst>
              <a:gd name="adj" fmla="val 7619"/>
            </a:avLst>
          </a:prstGeom>
          <a:solidFill>
            <a:srgbClr val="2B2B2B"/>
          </a:solidFill>
          <a:ln w="9525">
            <a:solidFill>
              <a:srgbClr val="2B2B2B"/>
            </a:solidFill>
            <a:prstDash val="solid"/>
          </a:ln>
        </p:spPr>
      </p:sp>
      <p:sp>
        <p:nvSpPr>
          <p:cNvPr id="25" name="Text 23"/>
          <p:cNvSpPr txBox="1"/>
          <p:nvPr/>
        </p:nvSpPr>
        <p:spPr>
          <a:xfrm>
            <a:off x="822960" y="5303520"/>
            <a:ext cx="2194560" cy="960120"/>
          </a:xfrm>
          <a:prstGeom prst="rect">
            <a:avLst/>
          </a:prstGeom>
          <a:noFill/>
          <a:ln/>
        </p:spPr>
        <p:txBody>
          <a:bodyPr wrap="square" lIns="0" tIns="0" rIns="0" bIns="0" rtlCol="0" anchor="ctr"/>
          <a:lstStyle/>
          <a:p>
            <a:pPr indent="0" marL="0">
              <a:buNone/>
            </a:pPr>
            <a:r>
              <a:rPr lang="en-US" sz="1300" b="1" spc="100" kern="0" dirty="0">
                <a:solidFill>
                  <a:srgbClr val="C9A24B"/>
                </a:solidFill>
                <a:latin typeface="Calibri" pitchFamily="34" charset="0"/>
                <a:ea typeface="Calibri" pitchFamily="34" charset="-122"/>
                <a:cs typeface="Calibri" pitchFamily="34" charset="-120"/>
              </a:rPr>
              <a:t>SUCCESS CRITERIA</a:t>
            </a:r>
            <a:endParaRPr lang="en-US" sz="1300" dirty="0"/>
          </a:p>
        </p:txBody>
      </p:sp>
      <p:sp>
        <p:nvSpPr>
          <p:cNvPr id="26" name="Shape 24"/>
          <p:cNvSpPr/>
          <p:nvPr/>
        </p:nvSpPr>
        <p:spPr>
          <a:xfrm>
            <a:off x="3017520" y="5623560"/>
            <a:ext cx="320040" cy="320040"/>
          </a:xfrm>
          <a:prstGeom prst="roundRect">
            <a:avLst>
              <a:gd name="adj" fmla="val 14286"/>
            </a:avLst>
          </a:prstGeom>
          <a:solidFill>
            <a:srgbClr val="2B2B2B"/>
          </a:solidFill>
          <a:ln w="19050">
            <a:solidFill>
              <a:srgbClr val="C9A24B"/>
            </a:solidFill>
            <a:prstDash val="solid"/>
          </a:ln>
        </p:spPr>
      </p:sp>
      <p:sp>
        <p:nvSpPr>
          <p:cNvPr id="27" name="Text 25"/>
          <p:cNvSpPr txBox="1"/>
          <p:nvPr/>
        </p:nvSpPr>
        <p:spPr>
          <a:xfrm>
            <a:off x="3474720" y="5303520"/>
            <a:ext cx="2286000" cy="9601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Names the garments</a:t>
            </a:r>
            <a:endParaRPr lang="en-US" sz="1350" dirty="0"/>
          </a:p>
        </p:txBody>
      </p:sp>
      <p:sp>
        <p:nvSpPr>
          <p:cNvPr id="28" name="Shape 26"/>
          <p:cNvSpPr/>
          <p:nvPr/>
        </p:nvSpPr>
        <p:spPr>
          <a:xfrm>
            <a:off x="5852160" y="5623560"/>
            <a:ext cx="320040" cy="320040"/>
          </a:xfrm>
          <a:prstGeom prst="roundRect">
            <a:avLst>
              <a:gd name="adj" fmla="val 14286"/>
            </a:avLst>
          </a:prstGeom>
          <a:solidFill>
            <a:srgbClr val="2B2B2B"/>
          </a:solidFill>
          <a:ln w="19050">
            <a:solidFill>
              <a:srgbClr val="C9A24B"/>
            </a:solidFill>
            <a:prstDash val="solid"/>
          </a:ln>
        </p:spPr>
      </p:sp>
      <p:sp>
        <p:nvSpPr>
          <p:cNvPr id="29" name="Text 27"/>
          <p:cNvSpPr txBox="1"/>
          <p:nvPr/>
        </p:nvSpPr>
        <p:spPr>
          <a:xfrm>
            <a:off x="6309360" y="5303520"/>
            <a:ext cx="2286000" cy="9601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Colour and fabric</a:t>
            </a:r>
            <a:endParaRPr lang="en-US" sz="1350" dirty="0"/>
          </a:p>
        </p:txBody>
      </p:sp>
      <p:sp>
        <p:nvSpPr>
          <p:cNvPr id="30" name="Shape 28"/>
          <p:cNvSpPr/>
          <p:nvPr/>
        </p:nvSpPr>
        <p:spPr>
          <a:xfrm>
            <a:off x="8686800" y="5623560"/>
            <a:ext cx="320040" cy="320040"/>
          </a:xfrm>
          <a:prstGeom prst="roundRect">
            <a:avLst>
              <a:gd name="adj" fmla="val 14286"/>
            </a:avLst>
          </a:prstGeom>
          <a:solidFill>
            <a:srgbClr val="2B2B2B"/>
          </a:solidFill>
          <a:ln w="19050">
            <a:solidFill>
              <a:srgbClr val="C9A24B"/>
            </a:solidFill>
            <a:prstDash val="solid"/>
          </a:ln>
        </p:spPr>
      </p:sp>
      <p:sp>
        <p:nvSpPr>
          <p:cNvPr id="31" name="Text 29"/>
          <p:cNvSpPr txBox="1"/>
          <p:nvPr/>
        </p:nvSpPr>
        <p:spPr>
          <a:xfrm>
            <a:off x="9144000" y="5303520"/>
            <a:ext cx="2286000" cy="9601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Every term used correctly</a:t>
            </a:r>
            <a:endParaRPr lang="en-US" sz="13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COSTUME 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IDENTIFY — Quick Check</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IDENTIFY — Check</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2B2B2B"/>
                </a:solidFill>
                <a:latin typeface="Calibri" pitchFamily="34" charset="0"/>
                <a:ea typeface="Calibri" pitchFamily="34" charset="-122"/>
                <a:cs typeface="Calibri" pitchFamily="34" charset="-120"/>
              </a:rPr>
              <a:t>CHECK  ·  1 MIN</a:t>
            </a:r>
            <a:endParaRPr lang="en-US" sz="1400" dirty="0"/>
          </a:p>
        </p:txBody>
      </p:sp>
      <p:sp>
        <p:nvSpPr>
          <p:cNvPr id="8" name="Text 6"/>
          <p:cNvSpPr txBox="1"/>
          <p:nvPr/>
        </p:nvSpPr>
        <p:spPr>
          <a:xfrm>
            <a:off x="548640" y="1600200"/>
            <a:ext cx="11064240" cy="82296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Which IDENTIFY sentence uses costume vocabulary correctly?</a:t>
            </a:r>
            <a:endParaRPr lang="en-US" sz="2200" dirty="0"/>
          </a:p>
        </p:txBody>
      </p:sp>
      <p:sp>
        <p:nvSpPr>
          <p:cNvPr id="9" name="Shape 7"/>
          <p:cNvSpPr/>
          <p:nvPr/>
        </p:nvSpPr>
        <p:spPr>
          <a:xfrm>
            <a:off x="548640" y="2651760"/>
            <a:ext cx="5440680" cy="1554480"/>
          </a:xfrm>
          <a:prstGeom prst="roundRect">
            <a:avLst>
              <a:gd name="adj" fmla="val 4706"/>
            </a:avLst>
          </a:prstGeom>
          <a:solidFill>
            <a:srgbClr val="3D3D3D"/>
          </a:solidFill>
          <a:ln w="9525">
            <a:solidFill>
              <a:srgbClr val="3D3D3D"/>
            </a:solidFill>
            <a:prstDash val="solid"/>
          </a:ln>
        </p:spPr>
      </p:sp>
      <p:sp>
        <p:nvSpPr>
          <p:cNvPr id="10" name="Shape 8"/>
          <p:cNvSpPr/>
          <p:nvPr/>
        </p:nvSpPr>
        <p:spPr>
          <a:xfrm>
            <a:off x="822960" y="3108960"/>
            <a:ext cx="640080" cy="640080"/>
          </a:xfrm>
          <a:prstGeom prst="ellipse">
            <a:avLst/>
          </a:prstGeom>
          <a:solidFill>
            <a:srgbClr val="C9A24B"/>
          </a:solidFill>
          <a:ln w="12700">
            <a:solidFill>
              <a:srgbClr val="C9A24B"/>
            </a:solidFill>
            <a:prstDash val="solid"/>
          </a:ln>
        </p:spPr>
      </p:sp>
      <p:sp>
        <p:nvSpPr>
          <p:cNvPr id="11" name="Text 9"/>
          <p:cNvSpPr txBox="1"/>
          <p:nvPr/>
        </p:nvSpPr>
        <p:spPr>
          <a:xfrm>
            <a:off x="822960" y="310896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A</a:t>
            </a:r>
            <a:endParaRPr lang="en-US" sz="2000" dirty="0"/>
          </a:p>
        </p:txBody>
      </p:sp>
      <p:sp>
        <p:nvSpPr>
          <p:cNvPr id="12" name="Text 10"/>
          <p:cNvSpPr txBox="1"/>
          <p:nvPr/>
        </p:nvSpPr>
        <p:spPr>
          <a:xfrm>
            <a:off x="1691640" y="265176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"I would use breakdown to make the costume look brand new."</a:t>
            </a:r>
            <a:endParaRPr lang="en-US" sz="1600" dirty="0"/>
          </a:p>
        </p:txBody>
      </p:sp>
      <p:sp>
        <p:nvSpPr>
          <p:cNvPr id="13" name="Shape 11"/>
          <p:cNvSpPr/>
          <p:nvPr/>
        </p:nvSpPr>
        <p:spPr>
          <a:xfrm>
            <a:off x="6172200" y="2651760"/>
            <a:ext cx="5440680" cy="1554480"/>
          </a:xfrm>
          <a:prstGeom prst="roundRect">
            <a:avLst>
              <a:gd name="adj" fmla="val 4706"/>
            </a:avLst>
          </a:prstGeom>
          <a:solidFill>
            <a:srgbClr val="3D3D3D"/>
          </a:solidFill>
          <a:ln w="9525">
            <a:solidFill>
              <a:srgbClr val="3D3D3D"/>
            </a:solidFill>
            <a:prstDash val="solid"/>
          </a:ln>
        </p:spPr>
      </p:sp>
      <p:sp>
        <p:nvSpPr>
          <p:cNvPr id="14" name="Shape 12"/>
          <p:cNvSpPr/>
          <p:nvPr/>
        </p:nvSpPr>
        <p:spPr>
          <a:xfrm>
            <a:off x="6446520" y="3108960"/>
            <a:ext cx="640080" cy="640080"/>
          </a:xfrm>
          <a:prstGeom prst="ellipse">
            <a:avLst/>
          </a:prstGeom>
          <a:solidFill>
            <a:srgbClr val="C9A24B"/>
          </a:solidFill>
          <a:ln w="12700">
            <a:solidFill>
              <a:srgbClr val="C9A24B"/>
            </a:solidFill>
            <a:prstDash val="solid"/>
          </a:ln>
        </p:spPr>
      </p:sp>
      <p:sp>
        <p:nvSpPr>
          <p:cNvPr id="15" name="Text 13"/>
          <p:cNvSpPr txBox="1"/>
          <p:nvPr/>
        </p:nvSpPr>
        <p:spPr>
          <a:xfrm>
            <a:off x="6446520" y="310896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B</a:t>
            </a:r>
            <a:endParaRPr lang="en-US" sz="2000" dirty="0"/>
          </a:p>
        </p:txBody>
      </p:sp>
      <p:sp>
        <p:nvSpPr>
          <p:cNvPr id="16" name="Text 14"/>
          <p:cNvSpPr txBox="1"/>
          <p:nvPr/>
        </p:nvSpPr>
        <p:spPr>
          <a:xfrm>
            <a:off x="7315200" y="265176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"I would use nice clothes."</a:t>
            </a:r>
            <a:endParaRPr lang="en-US" sz="1600" dirty="0"/>
          </a:p>
        </p:txBody>
      </p:sp>
      <p:sp>
        <p:nvSpPr>
          <p:cNvPr id="17" name="Shape 15"/>
          <p:cNvSpPr/>
          <p:nvPr/>
        </p:nvSpPr>
        <p:spPr>
          <a:xfrm>
            <a:off x="548640" y="4434840"/>
            <a:ext cx="5440680" cy="1554480"/>
          </a:xfrm>
          <a:prstGeom prst="roundRect">
            <a:avLst>
              <a:gd name="adj" fmla="val 4706"/>
            </a:avLst>
          </a:prstGeom>
          <a:solidFill>
            <a:srgbClr val="3D3D3D"/>
          </a:solidFill>
          <a:ln w="9525">
            <a:solidFill>
              <a:srgbClr val="3D3D3D"/>
            </a:solidFill>
            <a:prstDash val="solid"/>
          </a:ln>
        </p:spPr>
      </p:sp>
      <p:sp>
        <p:nvSpPr>
          <p:cNvPr id="18" name="Shape 16"/>
          <p:cNvSpPr/>
          <p:nvPr/>
        </p:nvSpPr>
        <p:spPr>
          <a:xfrm>
            <a:off x="822960" y="4892040"/>
            <a:ext cx="640080" cy="640080"/>
          </a:xfrm>
          <a:prstGeom prst="ellipse">
            <a:avLst/>
          </a:prstGeom>
          <a:solidFill>
            <a:srgbClr val="C9A24B"/>
          </a:solidFill>
          <a:ln w="12700">
            <a:solidFill>
              <a:srgbClr val="C9A24B"/>
            </a:solidFill>
            <a:prstDash val="solid"/>
          </a:ln>
        </p:spPr>
      </p:sp>
      <p:sp>
        <p:nvSpPr>
          <p:cNvPr id="19" name="Text 17"/>
          <p:cNvSpPr txBox="1"/>
          <p:nvPr/>
        </p:nvSpPr>
        <p:spPr>
          <a:xfrm>
            <a:off x="822960" y="489204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C</a:t>
            </a:r>
            <a:endParaRPr lang="en-US" sz="2000" dirty="0"/>
          </a:p>
        </p:txBody>
      </p:sp>
      <p:sp>
        <p:nvSpPr>
          <p:cNvPr id="20" name="Text 18"/>
          <p:cNvSpPr txBox="1"/>
          <p:nvPr/>
        </p:nvSpPr>
        <p:spPr>
          <a:xfrm>
            <a:off x="1691640" y="443484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"I would use a symbolic costume that is completely accurate to real life."</a:t>
            </a:r>
            <a:endParaRPr lang="en-US" sz="1600" dirty="0"/>
          </a:p>
        </p:txBody>
      </p:sp>
      <p:sp>
        <p:nvSpPr>
          <p:cNvPr id="21" name="Shape 19"/>
          <p:cNvSpPr/>
          <p:nvPr/>
        </p:nvSpPr>
        <p:spPr>
          <a:xfrm>
            <a:off x="6172200" y="4434840"/>
            <a:ext cx="5440680" cy="1554480"/>
          </a:xfrm>
          <a:prstGeom prst="roundRect">
            <a:avLst>
              <a:gd name="adj" fmla="val 4706"/>
            </a:avLst>
          </a:prstGeom>
          <a:solidFill>
            <a:srgbClr val="3D3D3D"/>
          </a:solidFill>
          <a:ln w="9525">
            <a:solidFill>
              <a:srgbClr val="3D3D3D"/>
            </a:solidFill>
            <a:prstDash val="solid"/>
          </a:ln>
        </p:spPr>
      </p:sp>
      <p:sp>
        <p:nvSpPr>
          <p:cNvPr id="22" name="Shape 20"/>
          <p:cNvSpPr/>
          <p:nvPr/>
        </p:nvSpPr>
        <p:spPr>
          <a:xfrm>
            <a:off x="6446520" y="4892040"/>
            <a:ext cx="640080" cy="640080"/>
          </a:xfrm>
          <a:prstGeom prst="ellipse">
            <a:avLst/>
          </a:prstGeom>
          <a:solidFill>
            <a:srgbClr val="C9A24B"/>
          </a:solidFill>
          <a:ln w="12700">
            <a:solidFill>
              <a:srgbClr val="C9A24B"/>
            </a:solidFill>
            <a:prstDash val="solid"/>
          </a:ln>
        </p:spPr>
      </p:sp>
      <p:sp>
        <p:nvSpPr>
          <p:cNvPr id="23" name="Text 21"/>
          <p:cNvSpPr txBox="1"/>
          <p:nvPr/>
        </p:nvSpPr>
        <p:spPr>
          <a:xfrm>
            <a:off x="6446520" y="489204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D</a:t>
            </a:r>
            <a:endParaRPr lang="en-US" sz="2000" dirty="0"/>
          </a:p>
        </p:txBody>
      </p:sp>
      <p:sp>
        <p:nvSpPr>
          <p:cNvPr id="24" name="Text 22"/>
          <p:cNvSpPr txBox="1"/>
          <p:nvPr/>
        </p:nvSpPr>
        <p:spPr>
          <a:xfrm>
            <a:off x="7315200" y="443484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"I would use a naturalistic uniform with a tailored navy blazer for John Tate."</a:t>
            </a:r>
            <a:endParaRPr lang="en-US" sz="16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ANSWERS — CHECK YOUR WHITEBOARD</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IDENTIFY — Quick Check: Answer</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IDENTIFY — Check — answers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Text 4"/>
          <p:cNvSpPr txBox="1"/>
          <p:nvPr/>
        </p:nvSpPr>
        <p:spPr>
          <a:xfrm>
            <a:off x="548640" y="1463040"/>
            <a:ext cx="11064240" cy="777240"/>
          </a:xfrm>
          <a:prstGeom prst="rect">
            <a:avLst/>
          </a:prstGeom>
          <a:noFill/>
          <a:ln/>
        </p:spPr>
        <p:txBody>
          <a:bodyPr wrap="square" lIns="0" tIns="0" rIns="0" bIns="0" rtlCol="0" anchor="ctr"/>
          <a:lstStyle/>
          <a:p>
            <a:pPr indent="0" marL="0">
              <a:buNone/>
            </a:pPr>
            <a:r>
              <a:rPr lang="en-US" sz="1900" b="1" dirty="0">
                <a:solidFill>
                  <a:srgbClr val="FFFFFF"/>
                </a:solidFill>
                <a:latin typeface="Cambria" pitchFamily="34" charset="0"/>
                <a:ea typeface="Cambria" pitchFamily="34" charset="-122"/>
                <a:cs typeface="Cambria" pitchFamily="34" charset="-120"/>
              </a:rPr>
              <a:t>Which IDENTIFY sentence uses costume vocabulary correctly?</a:t>
            </a:r>
            <a:endParaRPr lang="en-US" sz="1900" dirty="0"/>
          </a:p>
        </p:txBody>
      </p:sp>
      <p:sp>
        <p:nvSpPr>
          <p:cNvPr id="7" name="Shape 5"/>
          <p:cNvSpPr/>
          <p:nvPr/>
        </p:nvSpPr>
        <p:spPr>
          <a:xfrm>
            <a:off x="548640" y="2377440"/>
            <a:ext cx="5440680" cy="1325880"/>
          </a:xfrm>
          <a:prstGeom prst="roundRect">
            <a:avLst>
              <a:gd name="adj" fmla="val 5517"/>
            </a:avLst>
          </a:prstGeom>
          <a:solidFill>
            <a:srgbClr val="333333"/>
          </a:solidFill>
          <a:ln w="9525">
            <a:solidFill>
              <a:srgbClr val="333333"/>
            </a:solidFill>
            <a:prstDash val="solid"/>
          </a:ln>
        </p:spPr>
      </p:sp>
      <p:sp>
        <p:nvSpPr>
          <p:cNvPr id="8" name="Shape 6"/>
          <p:cNvSpPr/>
          <p:nvPr/>
        </p:nvSpPr>
        <p:spPr>
          <a:xfrm>
            <a:off x="822960" y="2743200"/>
            <a:ext cx="594360" cy="594360"/>
          </a:xfrm>
          <a:prstGeom prst="ellipse">
            <a:avLst/>
          </a:prstGeom>
          <a:solidFill>
            <a:srgbClr val="5A5A5A"/>
          </a:solidFill>
          <a:ln w="12700">
            <a:solidFill>
              <a:srgbClr val="5A5A5A"/>
            </a:solidFill>
            <a:prstDash val="solid"/>
          </a:ln>
        </p:spPr>
      </p:sp>
      <p:sp>
        <p:nvSpPr>
          <p:cNvPr id="9" name="Text 7"/>
          <p:cNvSpPr txBox="1"/>
          <p:nvPr/>
        </p:nvSpPr>
        <p:spPr>
          <a:xfrm>
            <a:off x="822960" y="2743200"/>
            <a:ext cx="594360" cy="594360"/>
          </a:xfrm>
          <a:prstGeom prst="rect">
            <a:avLst/>
          </a:prstGeom>
          <a:noFill/>
          <a:ln/>
        </p:spPr>
        <p:txBody>
          <a:bodyPr wrap="square" lIns="0" tIns="0" rIns="0" bIns="0" rtlCol="0" anchor="ctr"/>
          <a:lstStyle/>
          <a:p>
            <a:pPr algn="ctr" indent="0" marL="0">
              <a:buNone/>
            </a:pPr>
            <a:r>
              <a:rPr lang="en-US" sz="1900" b="1" dirty="0">
                <a:solidFill>
                  <a:srgbClr val="B9B9B9"/>
                </a:solidFill>
                <a:latin typeface="Cambria" pitchFamily="34" charset="0"/>
                <a:ea typeface="Cambria" pitchFamily="34" charset="-122"/>
                <a:cs typeface="Cambria" pitchFamily="34" charset="-120"/>
              </a:rPr>
              <a:t>A</a:t>
            </a:r>
            <a:endParaRPr lang="en-US" sz="1900" dirty="0"/>
          </a:p>
        </p:txBody>
      </p:sp>
      <p:sp>
        <p:nvSpPr>
          <p:cNvPr id="10" name="Text 8"/>
          <p:cNvSpPr txBox="1"/>
          <p:nvPr/>
        </p:nvSpPr>
        <p:spPr>
          <a:xfrm>
            <a:off x="1645920" y="2377440"/>
            <a:ext cx="4160520" cy="1325880"/>
          </a:xfrm>
          <a:prstGeom prst="rect">
            <a:avLst/>
          </a:prstGeom>
          <a:noFill/>
          <a:ln/>
        </p:spPr>
        <p:txBody>
          <a:bodyPr wrap="square" lIns="0" tIns="0" rIns="0" bIns="0" rtlCol="0" anchor="ctr"/>
          <a:lstStyle/>
          <a:p>
            <a:pPr indent="0" marL="0">
              <a:buNone/>
            </a:pPr>
            <a:r>
              <a:rPr lang="en-US" sz="1500" dirty="0">
                <a:solidFill>
                  <a:srgbClr val="8C8C8C"/>
                </a:solidFill>
                <a:latin typeface="Calibri" pitchFamily="34" charset="0"/>
                <a:ea typeface="Calibri" pitchFamily="34" charset="-122"/>
                <a:cs typeface="Calibri" pitchFamily="34" charset="-120"/>
              </a:rPr>
              <a:t>"I would use breakdown to make the costume look brand new."</a:t>
            </a:r>
            <a:endParaRPr lang="en-US" sz="1500" dirty="0"/>
          </a:p>
        </p:txBody>
      </p:sp>
      <p:sp>
        <p:nvSpPr>
          <p:cNvPr id="11" name="Shape 9"/>
          <p:cNvSpPr/>
          <p:nvPr/>
        </p:nvSpPr>
        <p:spPr>
          <a:xfrm>
            <a:off x="6172200" y="2377440"/>
            <a:ext cx="5440680" cy="1325880"/>
          </a:xfrm>
          <a:prstGeom prst="roundRect">
            <a:avLst>
              <a:gd name="adj" fmla="val 5517"/>
            </a:avLst>
          </a:prstGeom>
          <a:solidFill>
            <a:srgbClr val="333333"/>
          </a:solidFill>
          <a:ln w="9525">
            <a:solidFill>
              <a:srgbClr val="333333"/>
            </a:solidFill>
            <a:prstDash val="solid"/>
          </a:ln>
        </p:spPr>
      </p:sp>
      <p:sp>
        <p:nvSpPr>
          <p:cNvPr id="12" name="Shape 10"/>
          <p:cNvSpPr/>
          <p:nvPr/>
        </p:nvSpPr>
        <p:spPr>
          <a:xfrm>
            <a:off x="6446520" y="2743200"/>
            <a:ext cx="594360" cy="594360"/>
          </a:xfrm>
          <a:prstGeom prst="ellipse">
            <a:avLst/>
          </a:prstGeom>
          <a:solidFill>
            <a:srgbClr val="5A5A5A"/>
          </a:solidFill>
          <a:ln w="12700">
            <a:solidFill>
              <a:srgbClr val="5A5A5A"/>
            </a:solidFill>
            <a:prstDash val="solid"/>
          </a:ln>
        </p:spPr>
      </p:sp>
      <p:sp>
        <p:nvSpPr>
          <p:cNvPr id="13" name="Text 11"/>
          <p:cNvSpPr txBox="1"/>
          <p:nvPr/>
        </p:nvSpPr>
        <p:spPr>
          <a:xfrm>
            <a:off x="6446520" y="2743200"/>
            <a:ext cx="594360" cy="594360"/>
          </a:xfrm>
          <a:prstGeom prst="rect">
            <a:avLst/>
          </a:prstGeom>
          <a:noFill/>
          <a:ln/>
        </p:spPr>
        <p:txBody>
          <a:bodyPr wrap="square" lIns="0" tIns="0" rIns="0" bIns="0" rtlCol="0" anchor="ctr"/>
          <a:lstStyle/>
          <a:p>
            <a:pPr algn="ctr" indent="0" marL="0">
              <a:buNone/>
            </a:pPr>
            <a:r>
              <a:rPr lang="en-US" sz="1900" b="1" dirty="0">
                <a:solidFill>
                  <a:srgbClr val="B9B9B9"/>
                </a:solidFill>
                <a:latin typeface="Cambria" pitchFamily="34" charset="0"/>
                <a:ea typeface="Cambria" pitchFamily="34" charset="-122"/>
                <a:cs typeface="Cambria" pitchFamily="34" charset="-120"/>
              </a:rPr>
              <a:t>B</a:t>
            </a:r>
            <a:endParaRPr lang="en-US" sz="1900" dirty="0"/>
          </a:p>
        </p:txBody>
      </p:sp>
      <p:sp>
        <p:nvSpPr>
          <p:cNvPr id="14" name="Text 12"/>
          <p:cNvSpPr txBox="1"/>
          <p:nvPr/>
        </p:nvSpPr>
        <p:spPr>
          <a:xfrm>
            <a:off x="7269480" y="2377440"/>
            <a:ext cx="4160520" cy="1325880"/>
          </a:xfrm>
          <a:prstGeom prst="rect">
            <a:avLst/>
          </a:prstGeom>
          <a:noFill/>
          <a:ln/>
        </p:spPr>
        <p:txBody>
          <a:bodyPr wrap="square" lIns="0" tIns="0" rIns="0" bIns="0" rtlCol="0" anchor="ctr"/>
          <a:lstStyle/>
          <a:p>
            <a:pPr indent="0" marL="0">
              <a:buNone/>
            </a:pPr>
            <a:r>
              <a:rPr lang="en-US" sz="1500" dirty="0">
                <a:solidFill>
                  <a:srgbClr val="8C8C8C"/>
                </a:solidFill>
                <a:latin typeface="Calibri" pitchFamily="34" charset="0"/>
                <a:ea typeface="Calibri" pitchFamily="34" charset="-122"/>
                <a:cs typeface="Calibri" pitchFamily="34" charset="-120"/>
              </a:rPr>
              <a:t>"I would use nice clothes."</a:t>
            </a:r>
            <a:endParaRPr lang="en-US" sz="1500" dirty="0"/>
          </a:p>
        </p:txBody>
      </p:sp>
      <p:sp>
        <p:nvSpPr>
          <p:cNvPr id="15" name="Shape 13"/>
          <p:cNvSpPr/>
          <p:nvPr/>
        </p:nvSpPr>
        <p:spPr>
          <a:xfrm>
            <a:off x="548640" y="3840480"/>
            <a:ext cx="5440680" cy="1325880"/>
          </a:xfrm>
          <a:prstGeom prst="roundRect">
            <a:avLst>
              <a:gd name="adj" fmla="val 5517"/>
            </a:avLst>
          </a:prstGeom>
          <a:solidFill>
            <a:srgbClr val="333333"/>
          </a:solidFill>
          <a:ln w="9525">
            <a:solidFill>
              <a:srgbClr val="333333"/>
            </a:solidFill>
            <a:prstDash val="solid"/>
          </a:ln>
        </p:spPr>
      </p:sp>
      <p:sp>
        <p:nvSpPr>
          <p:cNvPr id="16" name="Shape 14"/>
          <p:cNvSpPr/>
          <p:nvPr/>
        </p:nvSpPr>
        <p:spPr>
          <a:xfrm>
            <a:off x="822960" y="4206240"/>
            <a:ext cx="594360" cy="594360"/>
          </a:xfrm>
          <a:prstGeom prst="ellipse">
            <a:avLst/>
          </a:prstGeom>
          <a:solidFill>
            <a:srgbClr val="5A5A5A"/>
          </a:solidFill>
          <a:ln w="12700">
            <a:solidFill>
              <a:srgbClr val="5A5A5A"/>
            </a:solidFill>
            <a:prstDash val="solid"/>
          </a:ln>
        </p:spPr>
      </p:sp>
      <p:sp>
        <p:nvSpPr>
          <p:cNvPr id="17" name="Text 15"/>
          <p:cNvSpPr txBox="1"/>
          <p:nvPr/>
        </p:nvSpPr>
        <p:spPr>
          <a:xfrm>
            <a:off x="822960" y="4206240"/>
            <a:ext cx="594360" cy="594360"/>
          </a:xfrm>
          <a:prstGeom prst="rect">
            <a:avLst/>
          </a:prstGeom>
          <a:noFill/>
          <a:ln/>
        </p:spPr>
        <p:txBody>
          <a:bodyPr wrap="square" lIns="0" tIns="0" rIns="0" bIns="0" rtlCol="0" anchor="ctr"/>
          <a:lstStyle/>
          <a:p>
            <a:pPr algn="ctr" indent="0" marL="0">
              <a:buNone/>
            </a:pPr>
            <a:r>
              <a:rPr lang="en-US" sz="1900" b="1" dirty="0">
                <a:solidFill>
                  <a:srgbClr val="B9B9B9"/>
                </a:solidFill>
                <a:latin typeface="Cambria" pitchFamily="34" charset="0"/>
                <a:ea typeface="Cambria" pitchFamily="34" charset="-122"/>
                <a:cs typeface="Cambria" pitchFamily="34" charset="-120"/>
              </a:rPr>
              <a:t>C</a:t>
            </a:r>
            <a:endParaRPr lang="en-US" sz="1900" dirty="0"/>
          </a:p>
        </p:txBody>
      </p:sp>
      <p:sp>
        <p:nvSpPr>
          <p:cNvPr id="18" name="Text 16"/>
          <p:cNvSpPr txBox="1"/>
          <p:nvPr/>
        </p:nvSpPr>
        <p:spPr>
          <a:xfrm>
            <a:off x="1645920" y="3840480"/>
            <a:ext cx="4160520" cy="1325880"/>
          </a:xfrm>
          <a:prstGeom prst="rect">
            <a:avLst/>
          </a:prstGeom>
          <a:noFill/>
          <a:ln/>
        </p:spPr>
        <p:txBody>
          <a:bodyPr wrap="square" lIns="0" tIns="0" rIns="0" bIns="0" rtlCol="0" anchor="ctr"/>
          <a:lstStyle/>
          <a:p>
            <a:pPr indent="0" marL="0">
              <a:buNone/>
            </a:pPr>
            <a:r>
              <a:rPr lang="en-US" sz="1500" dirty="0">
                <a:solidFill>
                  <a:srgbClr val="8C8C8C"/>
                </a:solidFill>
                <a:latin typeface="Calibri" pitchFamily="34" charset="0"/>
                <a:ea typeface="Calibri" pitchFamily="34" charset="-122"/>
                <a:cs typeface="Calibri" pitchFamily="34" charset="-120"/>
              </a:rPr>
              <a:t>"I would use a symbolic costume that is completely accurate to real life."</a:t>
            </a:r>
            <a:endParaRPr lang="en-US" sz="1500" dirty="0"/>
          </a:p>
        </p:txBody>
      </p:sp>
      <p:sp>
        <p:nvSpPr>
          <p:cNvPr id="19" name="Shape 17"/>
          <p:cNvSpPr/>
          <p:nvPr/>
        </p:nvSpPr>
        <p:spPr>
          <a:xfrm>
            <a:off x="6172200" y="3840480"/>
            <a:ext cx="5440680" cy="1325880"/>
          </a:xfrm>
          <a:prstGeom prst="roundRect">
            <a:avLst>
              <a:gd name="adj" fmla="val 5517"/>
            </a:avLst>
          </a:prstGeom>
          <a:solidFill>
            <a:srgbClr val="3A3423"/>
          </a:solidFill>
          <a:ln w="38100">
            <a:solidFill>
              <a:srgbClr val="C9A24B"/>
            </a:solidFill>
            <a:prstDash val="solid"/>
          </a:ln>
        </p:spPr>
      </p:sp>
      <p:sp>
        <p:nvSpPr>
          <p:cNvPr id="20" name="Shape 18"/>
          <p:cNvSpPr/>
          <p:nvPr/>
        </p:nvSpPr>
        <p:spPr>
          <a:xfrm>
            <a:off x="6446520" y="4206240"/>
            <a:ext cx="594360" cy="594360"/>
          </a:xfrm>
          <a:prstGeom prst="ellipse">
            <a:avLst/>
          </a:prstGeom>
          <a:solidFill>
            <a:srgbClr val="C9A24B"/>
          </a:solidFill>
          <a:ln w="12700">
            <a:solidFill>
              <a:srgbClr val="C9A24B"/>
            </a:solidFill>
            <a:prstDash val="solid"/>
          </a:ln>
        </p:spPr>
      </p:sp>
      <p:sp>
        <p:nvSpPr>
          <p:cNvPr id="21" name="Text 19"/>
          <p:cNvSpPr txBox="1"/>
          <p:nvPr/>
        </p:nvSpPr>
        <p:spPr>
          <a:xfrm>
            <a:off x="6446520" y="4206240"/>
            <a:ext cx="594360" cy="594360"/>
          </a:xfrm>
          <a:prstGeom prst="rect">
            <a:avLst/>
          </a:prstGeom>
          <a:noFill/>
          <a:ln/>
        </p:spPr>
        <p:txBody>
          <a:bodyPr wrap="square" lIns="0" tIns="0" rIns="0" bIns="0" rtlCol="0" anchor="ctr"/>
          <a:lstStyle/>
          <a:p>
            <a:pPr algn="ctr" indent="0" marL="0">
              <a:buNone/>
            </a:pPr>
            <a:r>
              <a:rPr lang="en-US" sz="1900" b="1" dirty="0">
                <a:solidFill>
                  <a:srgbClr val="2B2B2B"/>
                </a:solidFill>
                <a:latin typeface="Cambria" pitchFamily="34" charset="0"/>
                <a:ea typeface="Cambria" pitchFamily="34" charset="-122"/>
                <a:cs typeface="Cambria" pitchFamily="34" charset="-120"/>
              </a:rPr>
              <a:t>✓</a:t>
            </a:r>
            <a:endParaRPr lang="en-US" sz="1900" dirty="0"/>
          </a:p>
        </p:txBody>
      </p:sp>
      <p:sp>
        <p:nvSpPr>
          <p:cNvPr id="22" name="Text 20"/>
          <p:cNvSpPr txBox="1"/>
          <p:nvPr/>
        </p:nvSpPr>
        <p:spPr>
          <a:xfrm>
            <a:off x="7269480" y="3840480"/>
            <a:ext cx="4160520" cy="132588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"I would use a naturalistic uniform with a tailored navy blazer for John Tate."</a:t>
            </a:r>
            <a:endParaRPr lang="en-US" sz="1500" dirty="0"/>
          </a:p>
        </p:txBody>
      </p:sp>
      <p:sp>
        <p:nvSpPr>
          <p:cNvPr id="23" name="Shape 21"/>
          <p:cNvSpPr/>
          <p:nvPr/>
        </p:nvSpPr>
        <p:spPr>
          <a:xfrm>
            <a:off x="548640" y="5440680"/>
            <a:ext cx="11064240" cy="868680"/>
          </a:xfrm>
          <a:prstGeom prst="roundRect">
            <a:avLst>
              <a:gd name="adj" fmla="val 8421"/>
            </a:avLst>
          </a:prstGeom>
          <a:solidFill>
            <a:srgbClr val="C9A24B"/>
          </a:solidFill>
          <a:ln w="9525">
            <a:solidFill>
              <a:srgbClr val="C9A24B"/>
            </a:solidFill>
            <a:prstDash val="solid"/>
          </a:ln>
        </p:spPr>
      </p:sp>
      <p:sp>
        <p:nvSpPr>
          <p:cNvPr id="24" name="Text 22"/>
          <p:cNvSpPr txBox="1"/>
          <p:nvPr/>
        </p:nvSpPr>
        <p:spPr>
          <a:xfrm>
            <a:off x="822960" y="5440680"/>
            <a:ext cx="10515600" cy="868680"/>
          </a:xfrm>
          <a:prstGeom prst="rect">
            <a:avLst/>
          </a:prstGeom>
          <a:noFill/>
          <a:ln/>
        </p:spPr>
        <p:txBody>
          <a:bodyPr wrap="square" lIns="0" tIns="0" rIns="0" bIns="0" rtlCol="0" anchor="ctr"/>
          <a:lstStyle/>
          <a:p>
            <a:pPr indent="0" marL="0">
              <a:buNone/>
            </a:pPr>
            <a:r>
              <a:rPr lang="en-US" sz="1500" b="1" dirty="0">
                <a:solidFill>
                  <a:srgbClr val="2B2B2B"/>
                </a:solidFill>
                <a:latin typeface="Calibri" pitchFamily="34" charset="0"/>
                <a:ea typeface="Calibri" pitchFamily="34" charset="-122"/>
                <a:cs typeface="Calibri" pitchFamily="34" charset="-120"/>
              </a:rPr>
              <a:t>Answer: D.  </a:t>
            </a:r>
            <a:pPr indent="0" marL="0">
              <a:buNone/>
            </a:pPr>
            <a:r>
              <a:rPr lang="en-US" sz="1500" dirty="0">
                <a:solidFill>
                  <a:srgbClr val="2B2B2B"/>
                </a:solidFill>
                <a:latin typeface="Calibri" pitchFamily="34" charset="0"/>
                <a:ea typeface="Calibri" pitchFamily="34" charset="-122"/>
                <a:cs typeface="Calibri" pitchFamily="34" charset="-120"/>
              </a:rPr>
              <a:t>A is wrong (breakdown makes it look worn); B has no technical term; C contradicts itself (accurate to real life = naturalistic).</a:t>
            </a:r>
            <a:endParaRPr lang="en-US" sz="15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4F3F1"/>
        </a:solidFill>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1F5C4E"/>
          </a:solidFill>
          <a:ln w="12700">
            <a:solidFill>
              <a:srgbClr val="1F5C4E"/>
            </a:solidFill>
            <a:prstDash val="solid"/>
          </a:ln>
        </p:spPr>
      </p:sp>
      <p:sp>
        <p:nvSpPr>
          <p:cNvPr id="3" name="Text 1"/>
          <p:cNvSpPr txBox="1"/>
          <p:nvPr/>
        </p:nvSpPr>
        <p:spPr>
          <a:xfrm>
            <a:off x="548640" y="457200"/>
            <a:ext cx="822960" cy="82296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D</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indent="0" marL="0">
              <a:buNone/>
            </a:pPr>
            <a:r>
              <a:rPr lang="en-US" sz="1500" b="1" spc="100" kern="0" dirty="0">
                <a:solidFill>
                  <a:srgbClr val="1F5C4E"/>
                </a:solidFill>
                <a:latin typeface="Calibri" pitchFamily="34" charset="0"/>
                <a:ea typeface="Calibri" pitchFamily="34" charset="-122"/>
                <a:cs typeface="Calibri" pitchFamily="34" charset="-120"/>
              </a:rPr>
              <a:t>DISCUSSION — MAKE IT PRECISE</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Level 3 Describes the Idea. Level 4 Makes It Exact.</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Discussion — precision</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sp>
      <p:sp>
        <p:nvSpPr>
          <p:cNvPr id="9" name="Text 7"/>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 DO  ·  3 MIN</a:t>
            </a:r>
            <a:endParaRPr lang="en-US" sz="1400" dirty="0"/>
          </a:p>
        </p:txBody>
      </p:sp>
      <p:sp>
        <p:nvSpPr>
          <p:cNvPr id="10" name="Shape 8"/>
          <p:cNvSpPr/>
          <p:nvPr/>
        </p:nvSpPr>
        <p:spPr>
          <a:xfrm>
            <a:off x="548640" y="1600200"/>
            <a:ext cx="2606040" cy="1874520"/>
          </a:xfrm>
          <a:prstGeom prst="roundRect">
            <a:avLst>
              <a:gd name="adj" fmla="val 3902"/>
            </a:avLst>
          </a:prstGeom>
          <a:solidFill>
            <a:srgbClr val="2B2B2B"/>
          </a:solidFill>
          <a:ln w="9525">
            <a:solidFill>
              <a:srgbClr val="2B2B2B"/>
            </a:solidFill>
            <a:prstDash val="solid"/>
          </a:ln>
        </p:spPr>
      </p:sp>
      <p:sp>
        <p:nvSpPr>
          <p:cNvPr id="11" name="Text 9"/>
          <p:cNvSpPr txBox="1"/>
          <p:nvPr/>
        </p:nvSpPr>
        <p:spPr>
          <a:xfrm>
            <a:off x="777240" y="1737360"/>
            <a:ext cx="2194560" cy="365760"/>
          </a:xfrm>
          <a:prstGeom prst="rect">
            <a:avLst/>
          </a:prstGeom>
          <a:noFill/>
          <a:ln/>
        </p:spPr>
        <p:txBody>
          <a:bodyPr wrap="square" lIns="0" tIns="0" rIns="0" bIns="0" rtlCol="0" anchor="t"/>
          <a:lstStyle/>
          <a:p>
            <a:pPr indent="0" marL="0">
              <a:buNone/>
            </a:pPr>
            <a:r>
              <a:rPr lang="en-US" sz="1400" b="1" spc="100" kern="0" dirty="0">
                <a:solidFill>
                  <a:srgbClr val="C9A24B"/>
                </a:solidFill>
                <a:latin typeface="Calibri" pitchFamily="34" charset="0"/>
                <a:ea typeface="Calibri" pitchFamily="34" charset="-122"/>
                <a:cs typeface="Calibri" pitchFamily="34" charset="-120"/>
              </a:rPr>
              <a:t>COLOUR</a:t>
            </a:r>
            <a:endParaRPr lang="en-US" sz="1400" dirty="0"/>
          </a:p>
        </p:txBody>
      </p:sp>
      <p:sp>
        <p:nvSpPr>
          <p:cNvPr id="12" name="Text 10"/>
          <p:cNvSpPr txBox="1"/>
          <p:nvPr/>
        </p:nvSpPr>
        <p:spPr>
          <a:xfrm>
            <a:off x="777240" y="2103120"/>
            <a:ext cx="2194560" cy="411480"/>
          </a:xfrm>
          <a:prstGeom prst="rect">
            <a:avLst/>
          </a:prstGeom>
          <a:noFill/>
          <a:ln/>
        </p:spPr>
        <p:txBody>
          <a:bodyPr wrap="square" lIns="0" tIns="0" rIns="0" bIns="0" rtlCol="0" anchor="t"/>
          <a:lstStyle/>
          <a:p>
            <a:pPr indent="0" marL="0">
              <a:buNone/>
            </a:pPr>
            <a:r>
              <a:rPr lang="en-US" sz="1700" b="1" dirty="0">
                <a:solidFill>
                  <a:srgbClr val="FFFFFF"/>
                </a:solidFill>
                <a:latin typeface="Cambria" pitchFamily="34" charset="0"/>
                <a:ea typeface="Cambria" pitchFamily="34" charset="-122"/>
                <a:cs typeface="Cambria" pitchFamily="34" charset="-120"/>
              </a:rPr>
              <a:t>Which shade, exactly?</a:t>
            </a:r>
            <a:endParaRPr lang="en-US" sz="1700" dirty="0"/>
          </a:p>
        </p:txBody>
      </p:sp>
      <p:sp>
        <p:nvSpPr>
          <p:cNvPr id="13" name="Text 11"/>
          <p:cNvSpPr txBox="1"/>
          <p:nvPr/>
        </p:nvSpPr>
        <p:spPr>
          <a:xfrm>
            <a:off x="777240" y="2560320"/>
            <a:ext cx="2194560" cy="822960"/>
          </a:xfrm>
          <a:prstGeom prst="rect">
            <a:avLst/>
          </a:prstGeom>
          <a:noFill/>
          <a:ln/>
        </p:spPr>
        <p:txBody>
          <a:bodyPr wrap="square" lIns="0" tIns="0" rIns="0" bIns="0" rtlCol="0" anchor="t"/>
          <a:lstStyle/>
          <a:p>
            <a:pPr indent="0" marL="0">
              <a:buNone/>
            </a:pPr>
            <a:r>
              <a:rPr lang="en-US" sz="1350" i="1" dirty="0">
                <a:solidFill>
                  <a:srgbClr val="D8D5CF"/>
                </a:solidFill>
                <a:latin typeface="Calibri" pitchFamily="34" charset="0"/>
                <a:ea typeface="Calibri" pitchFamily="34" charset="-122"/>
                <a:cs typeface="Calibri" pitchFamily="34" charset="-120"/>
              </a:rPr>
              <a:t>"a washed-out navy" · "a pale, cold grey"</a:t>
            </a:r>
            <a:endParaRPr lang="en-US" sz="1350" dirty="0"/>
          </a:p>
        </p:txBody>
      </p:sp>
      <p:sp>
        <p:nvSpPr>
          <p:cNvPr id="14" name="Shape 12"/>
          <p:cNvSpPr/>
          <p:nvPr/>
        </p:nvSpPr>
        <p:spPr>
          <a:xfrm>
            <a:off x="3360420" y="1600200"/>
            <a:ext cx="2606040" cy="1874520"/>
          </a:xfrm>
          <a:prstGeom prst="roundRect">
            <a:avLst>
              <a:gd name="adj" fmla="val 3902"/>
            </a:avLst>
          </a:prstGeom>
          <a:solidFill>
            <a:srgbClr val="2B2B2B"/>
          </a:solidFill>
          <a:ln w="9525">
            <a:solidFill>
              <a:srgbClr val="2B2B2B"/>
            </a:solidFill>
            <a:prstDash val="solid"/>
          </a:ln>
        </p:spPr>
      </p:sp>
      <p:sp>
        <p:nvSpPr>
          <p:cNvPr id="15" name="Text 13"/>
          <p:cNvSpPr txBox="1"/>
          <p:nvPr/>
        </p:nvSpPr>
        <p:spPr>
          <a:xfrm>
            <a:off x="3589020" y="1737360"/>
            <a:ext cx="2194560" cy="365760"/>
          </a:xfrm>
          <a:prstGeom prst="rect">
            <a:avLst/>
          </a:prstGeom>
          <a:noFill/>
          <a:ln/>
        </p:spPr>
        <p:txBody>
          <a:bodyPr wrap="square" lIns="0" tIns="0" rIns="0" bIns="0" rtlCol="0" anchor="t"/>
          <a:lstStyle/>
          <a:p>
            <a:pPr indent="0" marL="0">
              <a:buNone/>
            </a:pPr>
            <a:r>
              <a:rPr lang="en-US" sz="1400" b="1" spc="100" kern="0" dirty="0">
                <a:solidFill>
                  <a:srgbClr val="C9A24B"/>
                </a:solidFill>
                <a:latin typeface="Calibri" pitchFamily="34" charset="0"/>
                <a:ea typeface="Calibri" pitchFamily="34" charset="-122"/>
                <a:cs typeface="Calibri" pitchFamily="34" charset="-120"/>
              </a:rPr>
              <a:t>FABRIC</a:t>
            </a:r>
            <a:endParaRPr lang="en-US" sz="1400" dirty="0"/>
          </a:p>
        </p:txBody>
      </p:sp>
      <p:sp>
        <p:nvSpPr>
          <p:cNvPr id="16" name="Text 14"/>
          <p:cNvSpPr txBox="1"/>
          <p:nvPr/>
        </p:nvSpPr>
        <p:spPr>
          <a:xfrm>
            <a:off x="3589020" y="2103120"/>
            <a:ext cx="2194560" cy="411480"/>
          </a:xfrm>
          <a:prstGeom prst="rect">
            <a:avLst/>
          </a:prstGeom>
          <a:noFill/>
          <a:ln/>
        </p:spPr>
        <p:txBody>
          <a:bodyPr wrap="square" lIns="0" tIns="0" rIns="0" bIns="0" rtlCol="0" anchor="t"/>
          <a:lstStyle/>
          <a:p>
            <a:pPr indent="0" marL="0">
              <a:buNone/>
            </a:pPr>
            <a:r>
              <a:rPr lang="en-US" sz="1700" b="1" dirty="0">
                <a:solidFill>
                  <a:srgbClr val="FFFFFF"/>
                </a:solidFill>
                <a:latin typeface="Cambria" pitchFamily="34" charset="0"/>
                <a:ea typeface="Cambria" pitchFamily="34" charset="-122"/>
                <a:cs typeface="Cambria" pitchFamily="34" charset="-120"/>
              </a:rPr>
              <a:t>Which material?</a:t>
            </a:r>
            <a:endParaRPr lang="en-US" sz="1700" dirty="0"/>
          </a:p>
        </p:txBody>
      </p:sp>
      <p:sp>
        <p:nvSpPr>
          <p:cNvPr id="17" name="Text 15"/>
          <p:cNvSpPr txBox="1"/>
          <p:nvPr/>
        </p:nvSpPr>
        <p:spPr>
          <a:xfrm>
            <a:off x="3589020" y="2560320"/>
            <a:ext cx="2194560" cy="822960"/>
          </a:xfrm>
          <a:prstGeom prst="rect">
            <a:avLst/>
          </a:prstGeom>
          <a:noFill/>
          <a:ln/>
        </p:spPr>
        <p:txBody>
          <a:bodyPr wrap="square" lIns="0" tIns="0" rIns="0" bIns="0" rtlCol="0" anchor="t"/>
          <a:lstStyle/>
          <a:p>
            <a:pPr indent="0" marL="0">
              <a:buNone/>
            </a:pPr>
            <a:r>
              <a:rPr lang="en-US" sz="1350" i="1" dirty="0">
                <a:solidFill>
                  <a:srgbClr val="D8D5CF"/>
                </a:solidFill>
                <a:latin typeface="Calibri" pitchFamily="34" charset="0"/>
                <a:ea typeface="Calibri" pitchFamily="34" charset="-122"/>
                <a:cs typeface="Calibri" pitchFamily="34" charset="-120"/>
              </a:rPr>
              <a:t>"stiff, starched cotton" vs "soft, bobbled wool"</a:t>
            </a:r>
            <a:endParaRPr lang="en-US" sz="1350" dirty="0"/>
          </a:p>
        </p:txBody>
      </p:sp>
      <p:sp>
        <p:nvSpPr>
          <p:cNvPr id="18" name="Shape 16"/>
          <p:cNvSpPr/>
          <p:nvPr/>
        </p:nvSpPr>
        <p:spPr>
          <a:xfrm>
            <a:off x="6172200" y="1600200"/>
            <a:ext cx="2606040" cy="1874520"/>
          </a:xfrm>
          <a:prstGeom prst="roundRect">
            <a:avLst>
              <a:gd name="adj" fmla="val 3902"/>
            </a:avLst>
          </a:prstGeom>
          <a:solidFill>
            <a:srgbClr val="2B2B2B"/>
          </a:solidFill>
          <a:ln w="9525">
            <a:solidFill>
              <a:srgbClr val="2B2B2B"/>
            </a:solidFill>
            <a:prstDash val="solid"/>
          </a:ln>
        </p:spPr>
      </p:sp>
      <p:sp>
        <p:nvSpPr>
          <p:cNvPr id="19" name="Text 17"/>
          <p:cNvSpPr txBox="1"/>
          <p:nvPr/>
        </p:nvSpPr>
        <p:spPr>
          <a:xfrm>
            <a:off x="6400800" y="1737360"/>
            <a:ext cx="2194560" cy="365760"/>
          </a:xfrm>
          <a:prstGeom prst="rect">
            <a:avLst/>
          </a:prstGeom>
          <a:noFill/>
          <a:ln/>
        </p:spPr>
        <p:txBody>
          <a:bodyPr wrap="square" lIns="0" tIns="0" rIns="0" bIns="0" rtlCol="0" anchor="t"/>
          <a:lstStyle/>
          <a:p>
            <a:pPr indent="0" marL="0">
              <a:buNone/>
            </a:pPr>
            <a:r>
              <a:rPr lang="en-US" sz="1400" b="1" spc="100" kern="0" dirty="0">
                <a:solidFill>
                  <a:srgbClr val="C9A24B"/>
                </a:solidFill>
                <a:latin typeface="Calibri" pitchFamily="34" charset="0"/>
                <a:ea typeface="Calibri" pitchFamily="34" charset="-122"/>
                <a:cs typeface="Calibri" pitchFamily="34" charset="-120"/>
              </a:rPr>
              <a:t>FIT</a:t>
            </a:r>
            <a:endParaRPr lang="en-US" sz="1400" dirty="0"/>
          </a:p>
        </p:txBody>
      </p:sp>
      <p:sp>
        <p:nvSpPr>
          <p:cNvPr id="20" name="Text 18"/>
          <p:cNvSpPr txBox="1"/>
          <p:nvPr/>
        </p:nvSpPr>
        <p:spPr>
          <a:xfrm>
            <a:off x="6400800" y="2103120"/>
            <a:ext cx="2194560" cy="411480"/>
          </a:xfrm>
          <a:prstGeom prst="rect">
            <a:avLst/>
          </a:prstGeom>
          <a:noFill/>
          <a:ln/>
        </p:spPr>
        <p:txBody>
          <a:bodyPr wrap="square" lIns="0" tIns="0" rIns="0" bIns="0" rtlCol="0" anchor="t"/>
          <a:lstStyle/>
          <a:p>
            <a:pPr indent="0" marL="0">
              <a:buNone/>
            </a:pPr>
            <a:r>
              <a:rPr lang="en-US" sz="1700" b="1" dirty="0">
                <a:solidFill>
                  <a:srgbClr val="FFFFFF"/>
                </a:solidFill>
                <a:latin typeface="Cambria" pitchFamily="34" charset="0"/>
                <a:ea typeface="Cambria" pitchFamily="34" charset="-122"/>
                <a:cs typeface="Cambria" pitchFamily="34" charset="-120"/>
              </a:rPr>
              <a:t>How does it sit?</a:t>
            </a:r>
            <a:endParaRPr lang="en-US" sz="1700" dirty="0"/>
          </a:p>
        </p:txBody>
      </p:sp>
      <p:sp>
        <p:nvSpPr>
          <p:cNvPr id="21" name="Text 19"/>
          <p:cNvSpPr txBox="1"/>
          <p:nvPr/>
        </p:nvSpPr>
        <p:spPr>
          <a:xfrm>
            <a:off x="6400800" y="2560320"/>
            <a:ext cx="2194560" cy="822960"/>
          </a:xfrm>
          <a:prstGeom prst="rect">
            <a:avLst/>
          </a:prstGeom>
          <a:noFill/>
          <a:ln/>
        </p:spPr>
        <p:txBody>
          <a:bodyPr wrap="square" lIns="0" tIns="0" rIns="0" bIns="0" rtlCol="0" anchor="t"/>
          <a:lstStyle/>
          <a:p>
            <a:pPr indent="0" marL="0">
              <a:buNone/>
            </a:pPr>
            <a:r>
              <a:rPr lang="en-US" sz="1350" i="1" dirty="0">
                <a:solidFill>
                  <a:srgbClr val="D8D5CF"/>
                </a:solidFill>
                <a:latin typeface="Calibri" pitchFamily="34" charset="0"/>
                <a:ea typeface="Calibri" pitchFamily="34" charset="-122"/>
                <a:cs typeface="Calibri" pitchFamily="34" charset="-120"/>
              </a:rPr>
              <a:t>"one size too big, sleeves past the knuckles"</a:t>
            </a:r>
            <a:endParaRPr lang="en-US" sz="1350" dirty="0"/>
          </a:p>
        </p:txBody>
      </p:sp>
      <p:sp>
        <p:nvSpPr>
          <p:cNvPr id="22" name="Shape 20"/>
          <p:cNvSpPr/>
          <p:nvPr/>
        </p:nvSpPr>
        <p:spPr>
          <a:xfrm>
            <a:off x="8983980" y="1600200"/>
            <a:ext cx="2606040" cy="1874520"/>
          </a:xfrm>
          <a:prstGeom prst="roundRect">
            <a:avLst>
              <a:gd name="adj" fmla="val 3902"/>
            </a:avLst>
          </a:prstGeom>
          <a:solidFill>
            <a:srgbClr val="2B2B2B"/>
          </a:solidFill>
          <a:ln w="9525">
            <a:solidFill>
              <a:srgbClr val="2B2B2B"/>
            </a:solidFill>
            <a:prstDash val="solid"/>
          </a:ln>
        </p:spPr>
      </p:sp>
      <p:sp>
        <p:nvSpPr>
          <p:cNvPr id="23" name="Text 21"/>
          <p:cNvSpPr txBox="1"/>
          <p:nvPr/>
        </p:nvSpPr>
        <p:spPr>
          <a:xfrm>
            <a:off x="9212580" y="1737360"/>
            <a:ext cx="2194560" cy="365760"/>
          </a:xfrm>
          <a:prstGeom prst="rect">
            <a:avLst/>
          </a:prstGeom>
          <a:noFill/>
          <a:ln/>
        </p:spPr>
        <p:txBody>
          <a:bodyPr wrap="square" lIns="0" tIns="0" rIns="0" bIns="0" rtlCol="0" anchor="t"/>
          <a:lstStyle/>
          <a:p>
            <a:pPr indent="0" marL="0">
              <a:buNone/>
            </a:pPr>
            <a:r>
              <a:rPr lang="en-US" sz="1400" b="1" spc="100" kern="0" dirty="0">
                <a:solidFill>
                  <a:srgbClr val="C9A24B"/>
                </a:solidFill>
                <a:latin typeface="Calibri" pitchFamily="34" charset="0"/>
                <a:ea typeface="Calibri" pitchFamily="34" charset="-122"/>
                <a:cs typeface="Calibri" pitchFamily="34" charset="-120"/>
              </a:rPr>
              <a:t>CONDITION</a:t>
            </a:r>
            <a:endParaRPr lang="en-US" sz="1400" dirty="0"/>
          </a:p>
        </p:txBody>
      </p:sp>
      <p:sp>
        <p:nvSpPr>
          <p:cNvPr id="24" name="Text 22"/>
          <p:cNvSpPr txBox="1"/>
          <p:nvPr/>
        </p:nvSpPr>
        <p:spPr>
          <a:xfrm>
            <a:off x="9212580" y="2103120"/>
            <a:ext cx="2194560" cy="411480"/>
          </a:xfrm>
          <a:prstGeom prst="rect">
            <a:avLst/>
          </a:prstGeom>
          <a:noFill/>
          <a:ln/>
        </p:spPr>
        <p:txBody>
          <a:bodyPr wrap="square" lIns="0" tIns="0" rIns="0" bIns="0" rtlCol="0" anchor="t"/>
          <a:lstStyle/>
          <a:p>
            <a:pPr indent="0" marL="0">
              <a:buNone/>
            </a:pPr>
            <a:r>
              <a:rPr lang="en-US" sz="1700" b="1" dirty="0">
                <a:solidFill>
                  <a:srgbClr val="FFFFFF"/>
                </a:solidFill>
                <a:latin typeface="Cambria" pitchFamily="34" charset="0"/>
                <a:ea typeface="Cambria" pitchFamily="34" charset="-122"/>
                <a:cs typeface="Cambria" pitchFamily="34" charset="-120"/>
              </a:rPr>
              <a:t>How worn, where?</a:t>
            </a:r>
            <a:endParaRPr lang="en-US" sz="1700" dirty="0"/>
          </a:p>
        </p:txBody>
      </p:sp>
      <p:sp>
        <p:nvSpPr>
          <p:cNvPr id="25" name="Text 23"/>
          <p:cNvSpPr txBox="1"/>
          <p:nvPr/>
        </p:nvSpPr>
        <p:spPr>
          <a:xfrm>
            <a:off x="9212580" y="2560320"/>
            <a:ext cx="2194560" cy="822960"/>
          </a:xfrm>
          <a:prstGeom prst="rect">
            <a:avLst/>
          </a:prstGeom>
          <a:noFill/>
          <a:ln/>
        </p:spPr>
        <p:txBody>
          <a:bodyPr wrap="square" lIns="0" tIns="0" rIns="0" bIns="0" rtlCol="0" anchor="t"/>
          <a:lstStyle/>
          <a:p>
            <a:pPr indent="0" marL="0">
              <a:buNone/>
            </a:pPr>
            <a:r>
              <a:rPr lang="en-US" sz="1350" i="1" dirty="0">
                <a:solidFill>
                  <a:srgbClr val="D8D5CF"/>
                </a:solidFill>
                <a:latin typeface="Calibri" pitchFamily="34" charset="0"/>
                <a:ea typeface="Calibri" pitchFamily="34" charset="-122"/>
                <a:cs typeface="Calibri" pitchFamily="34" charset="-120"/>
              </a:rPr>
              <a:t>"mud to the knee" · "fraying at the collar"</a:t>
            </a:r>
            <a:endParaRPr lang="en-US" sz="1350" dirty="0"/>
          </a:p>
        </p:txBody>
      </p:sp>
      <p:sp>
        <p:nvSpPr>
          <p:cNvPr id="26" name="Shape 24"/>
          <p:cNvSpPr/>
          <p:nvPr/>
        </p:nvSpPr>
        <p:spPr>
          <a:xfrm>
            <a:off x="548640" y="3657600"/>
            <a:ext cx="5440680" cy="2194560"/>
          </a:xfrm>
          <a:prstGeom prst="roundRect">
            <a:avLst>
              <a:gd name="adj" fmla="val 3333"/>
            </a:avLst>
          </a:prstGeom>
          <a:solidFill>
            <a:srgbClr val="FFFFFF"/>
          </a:solidFill>
          <a:ln w="9525">
            <a:solidFill>
              <a:srgbClr val="FFFFFF"/>
            </a:solidFill>
            <a:prstDash val="solid"/>
          </a:ln>
        </p:spPr>
      </p:sp>
      <p:sp>
        <p:nvSpPr>
          <p:cNvPr id="27" name="Shape 25"/>
          <p:cNvSpPr/>
          <p:nvPr/>
        </p:nvSpPr>
        <p:spPr>
          <a:xfrm>
            <a:off x="6172200" y="3657600"/>
            <a:ext cx="5440680" cy="2194560"/>
          </a:xfrm>
          <a:prstGeom prst="roundRect">
            <a:avLst>
              <a:gd name="adj" fmla="val 3333"/>
            </a:avLst>
          </a:prstGeom>
          <a:solidFill>
            <a:srgbClr val="FFFFFF"/>
          </a:solidFill>
          <a:ln w="19050">
            <a:solidFill>
              <a:srgbClr val="1F5C4E"/>
            </a:solidFill>
            <a:prstDash val="solid"/>
          </a:ln>
        </p:spPr>
      </p:sp>
      <p:sp>
        <p:nvSpPr>
          <p:cNvPr id="28" name="Text 26"/>
          <p:cNvSpPr txBox="1"/>
          <p:nvPr/>
        </p:nvSpPr>
        <p:spPr>
          <a:xfrm>
            <a:off x="822960" y="3794760"/>
            <a:ext cx="4937760" cy="320040"/>
          </a:xfrm>
          <a:prstGeom prst="rect">
            <a:avLst/>
          </a:prstGeom>
          <a:noFill/>
          <a:ln/>
        </p:spPr>
        <p:txBody>
          <a:bodyPr wrap="square" lIns="0" tIns="0" rIns="0" bIns="0" rtlCol="0" anchor="t"/>
          <a:lstStyle/>
          <a:p>
            <a:pPr indent="0" marL="0">
              <a:buNone/>
            </a:pPr>
            <a:r>
              <a:rPr lang="en-US" sz="1300" b="1" spc="100" kern="0" dirty="0">
                <a:solidFill>
                  <a:srgbClr val="5A5A5A"/>
                </a:solidFill>
                <a:latin typeface="Calibri" pitchFamily="34" charset="0"/>
                <a:ea typeface="Calibri" pitchFamily="34" charset="-122"/>
                <a:cs typeface="Calibri" pitchFamily="34" charset="-120"/>
              </a:rPr>
              <a:t>LEVEL 3 — COMPETENT</a:t>
            </a:r>
            <a:endParaRPr lang="en-US" sz="1300" dirty="0"/>
          </a:p>
        </p:txBody>
      </p:sp>
      <p:sp>
        <p:nvSpPr>
          <p:cNvPr id="29" name="Text 27"/>
          <p:cNvSpPr txBox="1"/>
          <p:nvPr/>
        </p:nvSpPr>
        <p:spPr>
          <a:xfrm>
            <a:off x="822960" y="4160520"/>
            <a:ext cx="4937760" cy="914400"/>
          </a:xfrm>
          <a:prstGeom prst="rect">
            <a:avLst/>
          </a:prstGeom>
          <a:noFill/>
          <a:ln/>
        </p:spPr>
        <p:txBody>
          <a:bodyPr wrap="square" lIns="0" tIns="0" rIns="0" bIns="0" rtlCol="0" anchor="t"/>
          <a:lstStyle/>
          <a:p>
            <a:pPr indent="0" marL="0">
              <a:buNone/>
            </a:pPr>
            <a:r>
              <a:rPr lang="en-US" sz="1600" i="1" dirty="0">
                <a:solidFill>
                  <a:srgbClr val="222222"/>
                </a:solidFill>
                <a:latin typeface="Calibri" pitchFamily="34" charset="0"/>
                <a:ea typeface="Calibri" pitchFamily="34" charset="-122"/>
                <a:cs typeface="Calibri" pitchFamily="34" charset="-120"/>
              </a:rPr>
              <a:t>"When John Tate bans the word, his uniform would look smart."</a:t>
            </a:r>
            <a:endParaRPr lang="en-US" sz="1600" dirty="0"/>
          </a:p>
        </p:txBody>
      </p:sp>
      <p:sp>
        <p:nvSpPr>
          <p:cNvPr id="30" name="Text 28"/>
          <p:cNvSpPr txBox="1"/>
          <p:nvPr/>
        </p:nvSpPr>
        <p:spPr>
          <a:xfrm>
            <a:off x="822960" y="5166360"/>
            <a:ext cx="4937760" cy="548640"/>
          </a:xfrm>
          <a:prstGeom prst="rect">
            <a:avLst/>
          </a:prstGeom>
          <a:noFill/>
          <a:ln/>
        </p:spPr>
        <p:txBody>
          <a:bodyPr wrap="square" lIns="0" tIns="0" rIns="0" bIns="0" rtlCol="0" anchor="t"/>
          <a:lstStyle/>
          <a:p>
            <a:pPr indent="0" marL="0">
              <a:buNone/>
            </a:pPr>
            <a:r>
              <a:rPr lang="en-US" sz="1350" dirty="0">
                <a:solidFill>
                  <a:srgbClr val="5A5A5A"/>
                </a:solidFill>
                <a:latin typeface="Calibri" pitchFamily="34" charset="0"/>
                <a:ea typeface="Calibri" pitchFamily="34" charset="-122"/>
                <a:cs typeface="Calibri" pitchFamily="34" charset="-120"/>
              </a:rPr>
              <a:t>Clear, but the detail stops at the idea.</a:t>
            </a:r>
            <a:endParaRPr lang="en-US" sz="1350" dirty="0"/>
          </a:p>
        </p:txBody>
      </p:sp>
      <p:sp>
        <p:nvSpPr>
          <p:cNvPr id="31" name="Text 29"/>
          <p:cNvSpPr txBox="1"/>
          <p:nvPr/>
        </p:nvSpPr>
        <p:spPr>
          <a:xfrm>
            <a:off x="6446520" y="3794760"/>
            <a:ext cx="4937760" cy="320040"/>
          </a:xfrm>
          <a:prstGeom prst="rect">
            <a:avLst/>
          </a:prstGeom>
          <a:noFill/>
          <a:ln/>
        </p:spPr>
        <p:txBody>
          <a:bodyPr wrap="square" lIns="0" tIns="0" rIns="0" bIns="0" rtlCol="0" anchor="t"/>
          <a:lstStyle/>
          <a:p>
            <a:pPr indent="0" marL="0">
              <a:buNone/>
            </a:pPr>
            <a:r>
              <a:rPr lang="en-US" sz="1300" b="1" spc="100" kern="0" dirty="0">
                <a:solidFill>
                  <a:srgbClr val="1F5C4E"/>
                </a:solidFill>
                <a:latin typeface="Calibri" pitchFamily="34" charset="0"/>
                <a:ea typeface="Calibri" pitchFamily="34" charset="-122"/>
                <a:cs typeface="Calibri" pitchFamily="34" charset="-120"/>
              </a:rPr>
              <a:t>LEVEL 4 — ASSURED</a:t>
            </a:r>
            <a:endParaRPr lang="en-US" sz="1300" dirty="0"/>
          </a:p>
        </p:txBody>
      </p:sp>
      <p:sp>
        <p:nvSpPr>
          <p:cNvPr id="32" name="Text 30"/>
          <p:cNvSpPr txBox="1"/>
          <p:nvPr/>
        </p:nvSpPr>
        <p:spPr>
          <a:xfrm>
            <a:off x="6446520" y="4160520"/>
            <a:ext cx="4937760" cy="1097280"/>
          </a:xfrm>
          <a:prstGeom prst="rect">
            <a:avLst/>
          </a:prstGeom>
          <a:noFill/>
          <a:ln/>
        </p:spPr>
        <p:txBody>
          <a:bodyPr wrap="square" lIns="0" tIns="0" rIns="0" bIns="0" rtlCol="0" anchor="t"/>
          <a:lstStyle/>
          <a:p>
            <a:pPr indent="0" marL="0">
              <a:buNone/>
            </a:pPr>
            <a:r>
              <a:rPr lang="en-US" sz="1600" i="1" dirty="0">
                <a:solidFill>
                  <a:srgbClr val="222222"/>
                </a:solidFill>
                <a:latin typeface="Calibri" pitchFamily="34" charset="0"/>
                <a:ea typeface="Calibri" pitchFamily="34" charset="-122"/>
                <a:cs typeface="Calibri" pitchFamily="34" charset="-120"/>
              </a:rPr>
              <a:t>"When John Tate bans the word, his navy blazer is buttoned and his starched white collar is done up tight, but his tie hangs 5cm loose."</a:t>
            </a:r>
            <a:endParaRPr lang="en-US" sz="1600" dirty="0"/>
          </a:p>
        </p:txBody>
      </p:sp>
      <p:sp>
        <p:nvSpPr>
          <p:cNvPr id="33" name="Text 31"/>
          <p:cNvSpPr txBox="1"/>
          <p:nvPr/>
        </p:nvSpPr>
        <p:spPr>
          <a:xfrm>
            <a:off x="6446520" y="5303520"/>
            <a:ext cx="4937760" cy="457200"/>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Same idea, every detail exact.</a:t>
            </a:r>
            <a:endParaRPr lang="en-US" sz="1350" dirty="0"/>
          </a:p>
        </p:txBody>
      </p:sp>
      <p:sp>
        <p:nvSpPr>
          <p:cNvPr id="34" name="Text 32"/>
          <p:cNvSpPr txBox="1"/>
          <p:nvPr/>
        </p:nvSpPr>
        <p:spPr>
          <a:xfrm>
            <a:off x="548640" y="5943600"/>
            <a:ext cx="11064240" cy="411480"/>
          </a:xfrm>
          <a:prstGeom prst="rect">
            <a:avLst/>
          </a:prstGeom>
          <a:noFill/>
          <a:ln/>
        </p:spPr>
        <p:txBody>
          <a:bodyPr wrap="square" lIns="0" tIns="0" rIns="0" bIns="0" rtlCol="0" anchor="t"/>
          <a:lstStyle/>
          <a:p>
            <a:pPr indent="0" marL="0">
              <a:buNone/>
            </a:pPr>
            <a:r>
              <a:rPr lang="en-US" sz="1450" b="1" dirty="0">
                <a:solidFill>
                  <a:srgbClr val="222222"/>
                </a:solidFill>
                <a:latin typeface="Calibri" pitchFamily="34" charset="0"/>
                <a:ea typeface="Calibri" pitchFamily="34" charset="-122"/>
                <a:cs typeface="Calibri" pitchFamily="34" charset="-120"/>
              </a:rPr>
              <a:t>The rule: every number or detail needs a reason. If you could change it without changing the meaning, it is decoration, not evidence.</a:t>
            </a:r>
            <a:endParaRPr lang="en-US" sz="14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4F3F1"/>
        </a:solidFill>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1F5C4E"/>
          </a:solidFill>
          <a:ln w="12700">
            <a:solidFill>
              <a:srgbClr val="1F5C4E"/>
            </a:solidFill>
            <a:prstDash val="solid"/>
          </a:ln>
        </p:spPr>
      </p:sp>
      <p:sp>
        <p:nvSpPr>
          <p:cNvPr id="3" name="Text 1"/>
          <p:cNvSpPr txBox="1"/>
          <p:nvPr/>
        </p:nvSpPr>
        <p:spPr>
          <a:xfrm>
            <a:off x="548640" y="457200"/>
            <a:ext cx="822960" cy="82296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D</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indent="0" marL="0">
              <a:buNone/>
            </a:pPr>
            <a:r>
              <a:rPr lang="en-US" sz="1500" b="1" spc="100" kern="0" dirty="0">
                <a:solidFill>
                  <a:srgbClr val="1F5C4E"/>
                </a:solidFill>
                <a:latin typeface="Calibri" pitchFamily="34" charset="0"/>
                <a:ea typeface="Calibri" pitchFamily="34" charset="-122"/>
                <a:cs typeface="Calibri" pitchFamily="34" charset="-120"/>
              </a:rPr>
              <a:t>DISCUSSION — I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Paint a precise picture of the costume</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DISCUSSION — I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sp>
      <p:sp>
        <p:nvSpPr>
          <p:cNvPr id="9" name="Text 7"/>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 DO  ·  2 MIN</a:t>
            </a:r>
            <a:endParaRPr lang="en-US" sz="1400" dirty="0"/>
          </a:p>
        </p:txBody>
      </p:sp>
      <p:sp>
        <p:nvSpPr>
          <p:cNvPr id="10" name="Shape 8"/>
          <p:cNvSpPr/>
          <p:nvPr/>
        </p:nvSpPr>
        <p:spPr>
          <a:xfrm>
            <a:off x="548640" y="1691640"/>
            <a:ext cx="5120640" cy="4480560"/>
          </a:xfrm>
          <a:prstGeom prst="roundRect">
            <a:avLst>
              <a:gd name="adj" fmla="val 1633"/>
            </a:avLst>
          </a:prstGeom>
          <a:solidFill>
            <a:srgbClr val="FFFFFF"/>
          </a:solidFill>
          <a:ln w="9525">
            <a:solidFill>
              <a:srgbClr val="FFFFFF"/>
            </a:solidFill>
            <a:prstDash val="solid"/>
          </a:ln>
        </p:spPr>
      </p:sp>
      <p:sp>
        <p:nvSpPr>
          <p:cNvPr id="11" name="Text 9"/>
          <p:cNvSpPr txBox="1"/>
          <p:nvPr/>
        </p:nvSpPr>
        <p:spPr>
          <a:xfrm>
            <a:off x="822960" y="1920240"/>
            <a:ext cx="4572000" cy="320040"/>
          </a:xfrm>
          <a:prstGeom prst="rect">
            <a:avLst/>
          </a:prstGeom>
          <a:noFill/>
          <a:ln/>
        </p:spPr>
        <p:txBody>
          <a:bodyPr wrap="square" lIns="0" tIns="0" rIns="0" bIns="0" rtlCol="0" anchor="t"/>
          <a:lstStyle/>
          <a:p>
            <a:pPr indent="0" marL="0">
              <a:buNone/>
            </a:pPr>
            <a:r>
              <a:rPr lang="en-US" sz="1300" b="1" spc="100" kern="0" dirty="0">
                <a:solidFill>
                  <a:srgbClr val="1F5C4E"/>
                </a:solidFill>
                <a:latin typeface="Calibri" pitchFamily="34" charset="0"/>
                <a:ea typeface="Calibri" pitchFamily="34" charset="-122"/>
                <a:cs typeface="Calibri" pitchFamily="34" charset="-120"/>
              </a:rPr>
              <a:t>WHAT TO INCLUDE</a:t>
            </a:r>
            <a:endParaRPr lang="en-US" sz="1300" dirty="0"/>
          </a:p>
        </p:txBody>
      </p:sp>
      <p:sp>
        <p:nvSpPr>
          <p:cNvPr id="12" name="Text 10"/>
          <p:cNvSpPr txBox="1"/>
          <p:nvPr/>
        </p:nvSpPr>
        <p:spPr>
          <a:xfrm>
            <a:off x="822960" y="2377440"/>
            <a:ext cx="4572000" cy="365760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WHEN: the moment in the extract the audience see it.</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WHAT COLOUR: the exact shade.</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WHAT FABRIC: the material and texture.</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HOW IT FITS: size, tucked or untucked, loose or tight.</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WHAT CONDITION: exactly where it is worn, torn or stained.</a:t>
            </a:r>
            <a:endParaRPr lang="en-US" sz="1600" dirty="0"/>
          </a:p>
        </p:txBody>
      </p:sp>
      <p:sp>
        <p:nvSpPr>
          <p:cNvPr id="13" name="Shape 11"/>
          <p:cNvSpPr/>
          <p:nvPr/>
        </p:nvSpPr>
        <p:spPr>
          <a:xfrm>
            <a:off x="5852160" y="1691640"/>
            <a:ext cx="5760720" cy="4480560"/>
          </a:xfrm>
          <a:prstGeom prst="roundRect">
            <a:avLst>
              <a:gd name="adj" fmla="val 1633"/>
            </a:avLst>
          </a:prstGeom>
          <a:solidFill>
            <a:srgbClr val="2B2B2B"/>
          </a:solidFill>
          <a:ln w="9525">
            <a:solidFill>
              <a:srgbClr val="2B2B2B"/>
            </a:solidFill>
            <a:prstDash val="solid"/>
          </a:ln>
        </p:spPr>
      </p:sp>
      <p:sp>
        <p:nvSpPr>
          <p:cNvPr id="14" name="Text 12"/>
          <p:cNvSpPr txBox="1"/>
          <p:nvPr/>
        </p:nvSpPr>
        <p:spPr>
          <a:xfrm>
            <a:off x="6126480" y="1920240"/>
            <a:ext cx="5212080" cy="320040"/>
          </a:xfrm>
          <a:prstGeom prst="rect">
            <a:avLst/>
          </a:prstGeom>
          <a:noFill/>
          <a:ln/>
        </p:spPr>
        <p:txBody>
          <a:bodyPr wrap="square" lIns="0" tIns="0" rIns="0" bIns="0" rtlCol="0" anchor="t"/>
          <a:lstStyle/>
          <a:p>
            <a:pPr indent="0" marL="0">
              <a:buNone/>
            </a:pPr>
            <a:r>
              <a:rPr lang="en-US" sz="1300" b="1" spc="100" kern="0" dirty="0">
                <a:solidFill>
                  <a:srgbClr val="C9A24B"/>
                </a:solidFill>
                <a:latin typeface="Calibri" pitchFamily="34" charset="0"/>
                <a:ea typeface="Calibri" pitchFamily="34" charset="-122"/>
                <a:cs typeface="Calibri" pitchFamily="34" charset="-120"/>
              </a:rPr>
              <a:t>MY MODEL — COSTUME, JOHN TATE BANS THE WORD</a:t>
            </a:r>
            <a:endParaRPr lang="en-US" sz="1300" dirty="0"/>
          </a:p>
        </p:txBody>
      </p:sp>
      <p:sp>
        <p:nvSpPr>
          <p:cNvPr id="15" name="Text 13"/>
          <p:cNvSpPr txBox="1"/>
          <p:nvPr/>
        </p:nvSpPr>
        <p:spPr>
          <a:xfrm>
            <a:off x="6126480" y="2377440"/>
            <a:ext cx="5212080" cy="3566160"/>
          </a:xfrm>
          <a:prstGeom prst="rect">
            <a:avLst/>
          </a:prstGeom>
          <a:noFill/>
          <a:ln/>
        </p:spPr>
        <p:txBody>
          <a:bodyPr wrap="square" lIns="0" tIns="0" rIns="0" bIns="0" rtlCol="0" anchor="t"/>
          <a:lstStyle/>
          <a:p>
            <a:pPr indent="0" marL="0">
              <a:buNone/>
            </a:pPr>
            <a:r>
              <a:rPr lang="en-US" sz="1600" i="1" dirty="0">
                <a:solidFill>
                  <a:srgbClr val="F4F3F1"/>
                </a:solidFill>
                <a:latin typeface="Calibri" pitchFamily="34" charset="0"/>
                <a:ea typeface="Calibri" pitchFamily="34" charset="-122"/>
                <a:cs typeface="Calibri" pitchFamily="34" charset="-120"/>
              </a:rPr>
              <a:t>"As John Tate says "that word is banned", his navy blazer is buttoned and his tie is knotted tight to a stiff, starched collar: the only uniform on stage without a crease. But as Lou keeps saying "dead", he pulls his tie 5cm loose and undoes his top button, a crack in his control the audience can see before he admits it."</a:t>
            </a:r>
            <a:endParaRPr lang="en-US" sz="16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4F3F1"/>
        </a:solidFill>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1F5C4E"/>
          </a:solidFill>
          <a:ln w="12700">
            <a:solidFill>
              <a:srgbClr val="1F5C4E"/>
            </a:solidFill>
            <a:prstDash val="solid"/>
          </a:ln>
        </p:spPr>
      </p:sp>
      <p:sp>
        <p:nvSpPr>
          <p:cNvPr id="3" name="Text 1"/>
          <p:cNvSpPr txBox="1"/>
          <p:nvPr/>
        </p:nvSpPr>
        <p:spPr>
          <a:xfrm>
            <a:off x="548640" y="457200"/>
            <a:ext cx="822960" cy="82296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D</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indent="0" marL="0">
              <a:buNone/>
            </a:pPr>
            <a:r>
              <a:rPr lang="en-US" sz="1500" b="1" spc="100" kern="0" dirty="0">
                <a:solidFill>
                  <a:srgbClr val="1F5C4E"/>
                </a:solidFill>
                <a:latin typeface="Calibri" pitchFamily="34" charset="0"/>
                <a:ea typeface="Calibri" pitchFamily="34" charset="-122"/>
                <a:cs typeface="Calibri" pitchFamily="34" charset="-120"/>
              </a:rPr>
              <a:t>DISCUSSION — WE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Build it together: Danny panics</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DISCUSSION — We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8A8173"/>
          </a:solidFill>
          <a:ln w="19050">
            <a:solidFill>
              <a:srgbClr val="8A8173"/>
            </a:solidFill>
            <a:prstDash val="solid"/>
          </a:ln>
        </p:spPr>
      </p:sp>
      <p:sp>
        <p:nvSpPr>
          <p:cNvPr id="9" name="Text 7"/>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WE DO  ·  3 MIN</a:t>
            </a:r>
            <a:endParaRPr lang="en-US" sz="1400" dirty="0"/>
          </a:p>
        </p:txBody>
      </p:sp>
      <p:sp>
        <p:nvSpPr>
          <p:cNvPr id="10" name="Shape 8"/>
          <p:cNvSpPr/>
          <p:nvPr/>
        </p:nvSpPr>
        <p:spPr>
          <a:xfrm>
            <a:off x="548640" y="1691640"/>
            <a:ext cx="5120640" cy="4480560"/>
          </a:xfrm>
          <a:prstGeom prst="roundRect">
            <a:avLst>
              <a:gd name="adj" fmla="val 1633"/>
            </a:avLst>
          </a:prstGeom>
          <a:solidFill>
            <a:srgbClr val="FFFFFF"/>
          </a:solidFill>
          <a:ln w="9525">
            <a:solidFill>
              <a:srgbClr val="FFFFFF"/>
            </a:solidFill>
            <a:prstDash val="solid"/>
          </a:ln>
        </p:spPr>
      </p:sp>
      <p:sp>
        <p:nvSpPr>
          <p:cNvPr id="11" name="Text 9"/>
          <p:cNvSpPr txBox="1"/>
          <p:nvPr/>
        </p:nvSpPr>
        <p:spPr>
          <a:xfrm>
            <a:off x="822960" y="1920240"/>
            <a:ext cx="4572000" cy="320040"/>
          </a:xfrm>
          <a:prstGeom prst="rect">
            <a:avLst/>
          </a:prstGeom>
          <a:noFill/>
          <a:ln/>
        </p:spPr>
        <p:txBody>
          <a:bodyPr wrap="square" lIns="0" tIns="0" rIns="0" bIns="0" rtlCol="0" anchor="t"/>
          <a:lstStyle/>
          <a:p>
            <a:pPr indent="0" marL="0">
              <a:buNone/>
            </a:pPr>
            <a:r>
              <a:rPr lang="en-US" sz="1300" b="1" spc="100" kern="0" dirty="0">
                <a:solidFill>
                  <a:srgbClr val="1F5C4E"/>
                </a:solidFill>
                <a:latin typeface="Calibri" pitchFamily="34" charset="0"/>
                <a:ea typeface="Calibri" pitchFamily="34" charset="-122"/>
                <a:cs typeface="Calibri" pitchFamily="34" charset="-120"/>
              </a:rPr>
              <a:t>QUESTIONS FOR THE CLASS</a:t>
            </a:r>
            <a:endParaRPr lang="en-US" sz="1300" dirty="0"/>
          </a:p>
        </p:txBody>
      </p:sp>
      <p:sp>
        <p:nvSpPr>
          <p:cNvPr id="12" name="Text 10"/>
          <p:cNvSpPr txBox="1"/>
          <p:nvPr/>
        </p:nvSpPr>
        <p:spPr>
          <a:xfrm>
            <a:off x="822960" y="2377440"/>
            <a:ext cx="4572000" cy="3657600"/>
          </a:xfrm>
          <a:prstGeom prst="rect">
            <a:avLst/>
          </a:prstGeom>
          <a:noFill/>
          <a:ln/>
        </p:spPr>
        <p:txBody>
          <a:bodyPr wrap="square" lIns="0" tIns="0" rIns="0" bIns="0" rtlCol="0" anchor="t"/>
          <a:lstStyle/>
          <a:p>
            <a:pPr marL="342900" indent="-342900">
              <a:spcAft>
                <a:spcPts val="1000"/>
              </a:spcAft>
              <a:buSzPct val="100000"/>
              <a:buFont typeface="+mj-lt"/>
              <a:buAutoNum type="arabicPeriod" startAt="1"/>
            </a:pPr>
            <a:r>
              <a:rPr lang="en-US" sz="1600" dirty="0">
                <a:solidFill>
                  <a:srgbClr val="222222"/>
                </a:solidFill>
                <a:latin typeface="Calibri" pitchFamily="34" charset="0"/>
                <a:ea typeface="Calibri" pitchFamily="34" charset="-122"/>
                <a:cs typeface="Calibri" pitchFamily="34" charset="-120"/>
              </a:rPr>
              <a:t>What is the exact moment? ("This is not dental college.")</a:t>
            </a:r>
            <a:endParaRPr lang="en-US" sz="1600" dirty="0"/>
          </a:p>
          <a:p>
            <a:pPr marL="342900" indent="-342900">
              <a:spcAft>
                <a:spcPts val="1000"/>
              </a:spcAft>
              <a:buSzPct val="100000"/>
              <a:buFont typeface="+mj-lt"/>
              <a:buAutoNum type="arabicPeriod" startAt="1"/>
            </a:pPr>
            <a:r>
              <a:rPr lang="en-US" sz="1600" dirty="0">
                <a:solidFill>
                  <a:srgbClr val="222222"/>
                </a:solidFill>
                <a:latin typeface="Calibri" pitchFamily="34" charset="0"/>
                <a:ea typeface="Calibri" pitchFamily="34" charset="-122"/>
                <a:cs typeface="Calibri" pitchFamily="34" charset="-120"/>
              </a:rPr>
              <a:t>What is perfect about Danny's uniform?</a:t>
            </a:r>
            <a:endParaRPr lang="en-US" sz="1600" dirty="0"/>
          </a:p>
          <a:p>
            <a:pPr marL="342900" indent="-342900">
              <a:spcAft>
                <a:spcPts val="1000"/>
              </a:spcAft>
              <a:buSzPct val="100000"/>
              <a:buFont typeface="+mj-lt"/>
              <a:buAutoNum type="arabicPeriod" startAt="1"/>
            </a:pPr>
            <a:r>
              <a:rPr lang="en-US" sz="1600" dirty="0">
                <a:solidFill>
                  <a:srgbClr val="222222"/>
                </a:solidFill>
                <a:latin typeface="Calibri" pitchFamily="34" charset="0"/>
                <a:ea typeface="Calibri" pitchFamily="34" charset="-122"/>
                <a:cs typeface="Calibri" pitchFamily="34" charset="-120"/>
              </a:rPr>
              <a:t>Which ONE detail shows his panic?</a:t>
            </a:r>
            <a:endParaRPr lang="en-US" sz="1600" dirty="0"/>
          </a:p>
          <a:p>
            <a:pPr marL="342900" indent="-342900">
              <a:spcAft>
                <a:spcPts val="1000"/>
              </a:spcAft>
              <a:buSzPct val="100000"/>
              <a:buFont typeface="+mj-lt"/>
              <a:buAutoNum type="arabicPeriod" startAt="1"/>
            </a:pPr>
            <a:r>
              <a:rPr lang="en-US" sz="1600" dirty="0">
                <a:solidFill>
                  <a:srgbClr val="222222"/>
                </a:solidFill>
                <a:latin typeface="Calibri" pitchFamily="34" charset="0"/>
                <a:ea typeface="Calibri" pitchFamily="34" charset="-122"/>
                <a:cs typeface="Calibri" pitchFamily="34" charset="-120"/>
              </a:rPr>
              <a:t>Exactly how? (where, how much)</a:t>
            </a:r>
            <a:endParaRPr lang="en-US" sz="1600" dirty="0"/>
          </a:p>
        </p:txBody>
      </p:sp>
      <p:sp>
        <p:nvSpPr>
          <p:cNvPr id="13" name="Shape 11"/>
          <p:cNvSpPr/>
          <p:nvPr/>
        </p:nvSpPr>
        <p:spPr>
          <a:xfrm>
            <a:off x="5852160" y="1691640"/>
            <a:ext cx="5760720" cy="4480560"/>
          </a:xfrm>
          <a:prstGeom prst="roundRect">
            <a:avLst>
              <a:gd name="adj" fmla="val 1633"/>
            </a:avLst>
          </a:prstGeom>
          <a:solidFill>
            <a:srgbClr val="FFFFFF"/>
          </a:solidFill>
          <a:ln w="19050">
            <a:solidFill>
              <a:srgbClr val="1F5C4E"/>
            </a:solidFill>
            <a:prstDash val="solid"/>
          </a:ln>
        </p:spPr>
      </p:sp>
      <p:sp>
        <p:nvSpPr>
          <p:cNvPr id="14" name="Text 12"/>
          <p:cNvSpPr txBox="1"/>
          <p:nvPr/>
        </p:nvSpPr>
        <p:spPr>
          <a:xfrm>
            <a:off x="6126480" y="1920240"/>
            <a:ext cx="5212080" cy="320040"/>
          </a:xfrm>
          <a:prstGeom prst="rect">
            <a:avLst/>
          </a:prstGeom>
          <a:noFill/>
          <a:ln/>
        </p:spPr>
        <p:txBody>
          <a:bodyPr wrap="square" lIns="0" tIns="0" rIns="0" bIns="0" rtlCol="0" anchor="t"/>
          <a:lstStyle/>
          <a:p>
            <a:pPr indent="0" marL="0">
              <a:buNone/>
            </a:pPr>
            <a:r>
              <a:rPr lang="en-US" sz="1300" b="1" spc="100" kern="0" dirty="0">
                <a:solidFill>
                  <a:srgbClr val="1F5C4E"/>
                </a:solidFill>
                <a:latin typeface="Calibri" pitchFamily="34" charset="0"/>
                <a:ea typeface="Calibri" pitchFamily="34" charset="-122"/>
                <a:cs typeface="Calibri" pitchFamily="34" charset="-120"/>
              </a:rPr>
              <a:t>OUR SENTENCE</a:t>
            </a:r>
            <a:endParaRPr lang="en-US" sz="1300" dirty="0"/>
          </a:p>
        </p:txBody>
      </p:sp>
      <p:sp>
        <p:nvSpPr>
          <p:cNvPr id="15" name="Text 13"/>
          <p:cNvSpPr txBox="1"/>
          <p:nvPr/>
        </p:nvSpPr>
        <p:spPr>
          <a:xfrm>
            <a:off x="6126480" y="2377440"/>
            <a:ext cx="5212080" cy="1463040"/>
          </a:xfrm>
          <a:prstGeom prst="rect">
            <a:avLst/>
          </a:prstGeom>
          <a:noFill/>
          <a:ln/>
        </p:spPr>
        <p:txBody>
          <a:bodyPr wrap="square" lIns="0" tIns="0" rIns="0" bIns="0" rtlCol="0" anchor="t"/>
          <a:lstStyle/>
          <a:p>
            <a:pPr indent="0" marL="0">
              <a:buNone/>
            </a:pPr>
            <a:r>
              <a:rPr lang="en-US" sz="1900" dirty="0">
                <a:solidFill>
                  <a:srgbClr val="222222"/>
                </a:solidFill>
                <a:latin typeface="Cambria" pitchFamily="34" charset="0"/>
                <a:ea typeface="Cambria" pitchFamily="34" charset="-122"/>
                <a:cs typeface="Cambria" pitchFamily="34" charset="-120"/>
              </a:rPr>
              <a:t>As Danny says "this is not dental college", his ______ is ______; for example, ______.</a:t>
            </a:r>
            <a:endParaRPr lang="en-US" sz="1900" dirty="0"/>
          </a:p>
        </p:txBody>
      </p:sp>
      <p:sp>
        <p:nvSpPr>
          <p:cNvPr id="16" name="Text 14"/>
          <p:cNvSpPr txBox="1"/>
          <p:nvPr/>
        </p:nvSpPr>
        <p:spPr>
          <a:xfrm>
            <a:off x="6126480" y="3977640"/>
            <a:ext cx="5212080" cy="365760"/>
          </a:xfrm>
          <a:prstGeom prst="rect">
            <a:avLst/>
          </a:prstGeom>
          <a:noFill/>
          <a:ln/>
        </p:spPr>
        <p:txBody>
          <a:bodyPr wrap="square" lIns="0" tIns="0" rIns="0" bIns="0" rtlCol="0" anchor="t"/>
          <a:lstStyle/>
          <a:p>
            <a:pPr indent="0" marL="0">
              <a:buNone/>
            </a:pPr>
            <a:r>
              <a:rPr lang="en-US" sz="1400" b="1" dirty="0">
                <a:solidFill>
                  <a:srgbClr val="5A5A5A"/>
                </a:solidFill>
                <a:latin typeface="Calibri" pitchFamily="34" charset="0"/>
                <a:ea typeface="Calibri" pitchFamily="34" charset="-122"/>
                <a:cs typeface="Calibri" pitchFamily="34" charset="-120"/>
              </a:rPr>
              <a:t>Class version:</a:t>
            </a:r>
            <a:endParaRPr lang="en-US" sz="1400" dirty="0"/>
          </a:p>
        </p:txBody>
      </p:sp>
      <p:sp>
        <p:nvSpPr>
          <p:cNvPr id="17" name="Shape 15"/>
          <p:cNvSpPr/>
          <p:nvPr/>
        </p:nvSpPr>
        <p:spPr>
          <a:xfrm>
            <a:off x="6126480" y="4663440"/>
            <a:ext cx="5212080" cy="0"/>
          </a:xfrm>
          <a:prstGeom prst="line">
            <a:avLst/>
          </a:prstGeom>
          <a:noFill/>
          <a:ln w="12700">
            <a:solidFill>
              <a:srgbClr val="DDD9D2"/>
            </a:solidFill>
            <a:prstDash val="solid"/>
          </a:ln>
        </p:spPr>
      </p:sp>
      <p:sp>
        <p:nvSpPr>
          <p:cNvPr id="18" name="Shape 16"/>
          <p:cNvSpPr/>
          <p:nvPr/>
        </p:nvSpPr>
        <p:spPr>
          <a:xfrm>
            <a:off x="6126480" y="5120640"/>
            <a:ext cx="5212080" cy="0"/>
          </a:xfrm>
          <a:prstGeom prst="line">
            <a:avLst/>
          </a:prstGeom>
          <a:noFill/>
          <a:ln w="12700">
            <a:solidFill>
              <a:srgbClr val="DDD9D2"/>
            </a:solidFill>
            <a:prstDash val="solid"/>
          </a:ln>
        </p:spPr>
      </p:sp>
      <p:sp>
        <p:nvSpPr>
          <p:cNvPr id="19" name="Shape 17"/>
          <p:cNvSpPr/>
          <p:nvPr/>
        </p:nvSpPr>
        <p:spPr>
          <a:xfrm>
            <a:off x="6126480" y="5577840"/>
            <a:ext cx="5212080" cy="0"/>
          </a:xfrm>
          <a:prstGeom prst="line">
            <a:avLst/>
          </a:prstGeom>
          <a:noFill/>
          <a:ln w="12700">
            <a:solidFill>
              <a:srgbClr val="DDD9D2"/>
            </a:solidFill>
            <a:prstDash val="solid"/>
          </a:ln>
        </p:spPr>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4F3F1"/>
        </a:solidFill>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1F5C4E"/>
          </a:solidFill>
          <a:ln w="12700">
            <a:solidFill>
              <a:srgbClr val="1F5C4E"/>
            </a:solidFill>
            <a:prstDash val="solid"/>
          </a:ln>
        </p:spPr>
      </p:sp>
      <p:sp>
        <p:nvSpPr>
          <p:cNvPr id="3" name="Text 1"/>
          <p:cNvSpPr txBox="1"/>
          <p:nvPr/>
        </p:nvSpPr>
        <p:spPr>
          <a:xfrm>
            <a:off x="548640" y="457200"/>
            <a:ext cx="822960" cy="82296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D</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indent="0" marL="0">
              <a:buNone/>
            </a:pPr>
            <a:r>
              <a:rPr lang="en-US" sz="1500" b="1" spc="100" kern="0" dirty="0">
                <a:solidFill>
                  <a:srgbClr val="1F5C4E"/>
                </a:solidFill>
                <a:latin typeface="Calibri" pitchFamily="34" charset="0"/>
                <a:ea typeface="Calibri" pitchFamily="34" charset="-122"/>
                <a:cs typeface="Calibri" pitchFamily="34" charset="-120"/>
              </a:rPr>
              <a:t>DISCUSSION — YOU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Write your discussion sentence</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DISCUSSION — You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C43B3B"/>
          </a:solidFill>
          <a:ln w="19050">
            <a:solidFill>
              <a:srgbClr val="C43B3B"/>
            </a:solidFill>
            <a:prstDash val="solid"/>
          </a:ln>
        </p:spPr>
      </p:sp>
      <p:sp>
        <p:nvSpPr>
          <p:cNvPr id="9" name="Text 7"/>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YOU DO  ·  4 MIN</a:t>
            </a:r>
            <a:endParaRPr lang="en-US" sz="1400" dirty="0"/>
          </a:p>
        </p:txBody>
      </p:sp>
      <p:sp>
        <p:nvSpPr>
          <p:cNvPr id="10" name="Text 8"/>
          <p:cNvSpPr txBox="1"/>
          <p:nvPr/>
        </p:nvSpPr>
        <p:spPr>
          <a:xfrm>
            <a:off x="548640" y="1417320"/>
            <a:ext cx="11064240" cy="365760"/>
          </a:xfrm>
          <a:prstGeom prst="rect">
            <a:avLst/>
          </a:prstGeom>
          <a:noFill/>
          <a:ln/>
        </p:spPr>
        <p:txBody>
          <a:bodyPr wrap="square" lIns="0" tIns="0" rIns="0" bIns="0" rtlCol="0" anchor="t"/>
          <a:lstStyle/>
          <a:p>
            <a:pPr indent="0" marL="0">
              <a:buNone/>
            </a:pPr>
            <a:r>
              <a:rPr lang="en-US" sz="1500" i="1" dirty="0">
                <a:solidFill>
                  <a:srgbClr val="5A5A5A"/>
                </a:solidFill>
                <a:latin typeface="Calibri" pitchFamily="34" charset="0"/>
                <a:ea typeface="Calibri" pitchFamily="34" charset="-122"/>
                <a:cs typeface="Calibri" pitchFamily="34" charset="-120"/>
              </a:rPr>
              <a:t>Costume · your key moment from Task 1 · write in the Discussion section of your booklet</a:t>
            </a:r>
            <a:endParaRPr lang="en-US" sz="1500" dirty="0"/>
          </a:p>
        </p:txBody>
      </p:sp>
      <p:sp>
        <p:nvSpPr>
          <p:cNvPr id="11" name="Shape 9"/>
          <p:cNvSpPr/>
          <p:nvPr/>
        </p:nvSpPr>
        <p:spPr>
          <a:xfrm>
            <a:off x="548640" y="1874520"/>
            <a:ext cx="4846320" cy="3246120"/>
          </a:xfrm>
          <a:prstGeom prst="roundRect">
            <a:avLst>
              <a:gd name="adj" fmla="val 2254"/>
            </a:avLst>
          </a:prstGeom>
          <a:solidFill>
            <a:srgbClr val="FFFFFF"/>
          </a:solidFill>
          <a:ln w="9525">
            <a:solidFill>
              <a:srgbClr val="FFFFFF"/>
            </a:solidFill>
            <a:prstDash val="solid"/>
          </a:ln>
        </p:spPr>
      </p:sp>
      <p:sp>
        <p:nvSpPr>
          <p:cNvPr id="12" name="Shape 10"/>
          <p:cNvSpPr/>
          <p:nvPr/>
        </p:nvSpPr>
        <p:spPr>
          <a:xfrm>
            <a:off x="777240" y="2057400"/>
            <a:ext cx="1463040" cy="411480"/>
          </a:xfrm>
          <a:prstGeom prst="roundRect">
            <a:avLst>
              <a:gd name="adj" fmla="val 48889"/>
            </a:avLst>
          </a:prstGeom>
          <a:solidFill>
            <a:srgbClr val="8A8173"/>
          </a:solidFill>
          <a:ln w="12700">
            <a:solidFill>
              <a:srgbClr val="8A8173"/>
            </a:solidFill>
            <a:prstDash val="solid"/>
          </a:ln>
        </p:spPr>
      </p:sp>
      <p:sp>
        <p:nvSpPr>
          <p:cNvPr id="13" name="Text 11"/>
          <p:cNvSpPr txBox="1"/>
          <p:nvPr/>
        </p:nvSpPr>
        <p:spPr>
          <a:xfrm>
            <a:off x="777240" y="205740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SUPPORT</a:t>
            </a:r>
            <a:endParaRPr lang="en-US" sz="1300" dirty="0"/>
          </a:p>
        </p:txBody>
      </p:sp>
      <p:sp>
        <p:nvSpPr>
          <p:cNvPr id="14" name="Text 12"/>
          <p:cNvSpPr txBox="1"/>
          <p:nvPr/>
        </p:nvSpPr>
        <p:spPr>
          <a:xfrm>
            <a:off x="777240" y="2606040"/>
            <a:ext cx="4389120" cy="1051560"/>
          </a:xfrm>
          <a:prstGeom prst="rect">
            <a:avLst/>
          </a:prstGeom>
          <a:noFill/>
          <a:ln/>
        </p:spPr>
        <p:txBody>
          <a:bodyPr wrap="square" lIns="0" tIns="0" rIns="0" bIns="0" rtlCol="0" anchor="t"/>
          <a:lstStyle/>
          <a:p>
            <a:pPr indent="0" marL="0">
              <a:spcAft>
                <a:spcPts val="400"/>
              </a:spcAft>
              <a:buNone/>
            </a:pPr>
            <a:r>
              <a:rPr lang="en-US" sz="1400" dirty="0">
                <a:solidFill>
                  <a:srgbClr val="222222"/>
                </a:solidFill>
                <a:latin typeface="Calibri" pitchFamily="34" charset="0"/>
                <a:ea typeface="Calibri" pitchFamily="34" charset="-122"/>
                <a:cs typeface="Calibri" pitchFamily="34" charset="-120"/>
              </a:rPr>
              <a:t>"When ______ (moment), ______'s ______ (garment) is ______ (exact colour / fabric / fit / condition), so ______."</a:t>
            </a:r>
            <a:endParaRPr lang="en-US" sz="1400" dirty="0"/>
          </a:p>
        </p:txBody>
      </p:sp>
      <p:sp>
        <p:nvSpPr>
          <p:cNvPr id="15" name="Text 13"/>
          <p:cNvSpPr txBox="1"/>
          <p:nvPr/>
        </p:nvSpPr>
        <p:spPr>
          <a:xfrm>
            <a:off x="777240" y="3749040"/>
            <a:ext cx="4389120" cy="1280160"/>
          </a:xfrm>
          <a:prstGeom prst="rect">
            <a:avLst/>
          </a:prstGeom>
          <a:noFill/>
          <a:ln/>
        </p:spPr>
        <p:txBody>
          <a:bodyPr wrap="square" lIns="0" tIns="0" rIns="0" bIns="0" rtlCol="0" anchor="t"/>
          <a:lstStyle/>
          <a:p>
            <a:pPr indent="0" marL="0">
              <a:buNone/>
            </a:pPr>
            <a:r>
              <a:rPr lang="en-US" sz="1200" dirty="0">
                <a:solidFill>
                  <a:srgbClr val="5A5A5A"/>
                </a:solidFill>
                <a:latin typeface="Calibri" pitchFamily="34" charset="0"/>
                <a:ea typeface="Calibri" pitchFamily="34" charset="-122"/>
                <a:cs typeface="Calibri" pitchFamily="34" charset="-120"/>
              </a:rPr>
              <a:t>Colour: washed-out navy · pale cold grey · bright white</a:t>
            </a:r>
            <a:endParaRPr lang="en-US" sz="1200" dirty="0"/>
          </a:p>
          <a:p>
            <a:pPr indent="0" marL="0">
              <a:buNone/>
            </a:pPr>
            <a:r>
              <a:rPr lang="en-US" sz="1200" dirty="0">
                <a:solidFill>
                  <a:srgbClr val="5A5A5A"/>
                </a:solidFill>
                <a:latin typeface="Calibri" pitchFamily="34" charset="0"/>
                <a:ea typeface="Calibri" pitchFamily="34" charset="-122"/>
                <a:cs typeface="Calibri" pitchFamily="34" charset="-120"/>
              </a:rPr>
              <a:t>Fabric: starched cotton · bobbled wool · thin polyester</a:t>
            </a:r>
            <a:endParaRPr lang="en-US" sz="1200" dirty="0"/>
          </a:p>
          <a:p>
            <a:pPr indent="0" marL="0">
              <a:buNone/>
            </a:pPr>
            <a:r>
              <a:rPr lang="en-US" sz="1200" dirty="0">
                <a:solidFill>
                  <a:srgbClr val="5A5A5A"/>
                </a:solidFill>
                <a:latin typeface="Calibri" pitchFamily="34" charset="0"/>
                <a:ea typeface="Calibri" pitchFamily="34" charset="-122"/>
                <a:cs typeface="Calibri" pitchFamily="34" charset="-120"/>
              </a:rPr>
              <a:t>Fit: one size too big · buttoned to the collar · untucked</a:t>
            </a:r>
            <a:endParaRPr lang="en-US" sz="1200" dirty="0"/>
          </a:p>
          <a:p>
            <a:pPr indent="0" marL="0">
              <a:buNone/>
            </a:pPr>
            <a:r>
              <a:rPr lang="en-US" sz="1200" dirty="0">
                <a:solidFill>
                  <a:srgbClr val="5A5A5A"/>
                </a:solidFill>
                <a:latin typeface="Calibri" pitchFamily="34" charset="0"/>
                <a:ea typeface="Calibri" pitchFamily="34" charset="-122"/>
                <a:cs typeface="Calibri" pitchFamily="34" charset="-120"/>
              </a:rPr>
              <a:t>Condition: fraying at the cuffs · mud to the knee · a missing button</a:t>
            </a:r>
            <a:endParaRPr lang="en-US" sz="1200" dirty="0"/>
          </a:p>
        </p:txBody>
      </p:sp>
      <p:sp>
        <p:nvSpPr>
          <p:cNvPr id="16" name="Shape 14"/>
          <p:cNvSpPr/>
          <p:nvPr/>
        </p:nvSpPr>
        <p:spPr>
          <a:xfrm>
            <a:off x="5577840" y="1874520"/>
            <a:ext cx="3017520" cy="3246120"/>
          </a:xfrm>
          <a:prstGeom prst="roundRect">
            <a:avLst>
              <a:gd name="adj" fmla="val 2424"/>
            </a:avLst>
          </a:prstGeom>
          <a:solidFill>
            <a:srgbClr val="FFFFFF"/>
          </a:solidFill>
          <a:ln w="9525">
            <a:solidFill>
              <a:srgbClr val="FFFFFF"/>
            </a:solidFill>
            <a:prstDash val="solid"/>
          </a:ln>
        </p:spPr>
      </p:sp>
      <p:sp>
        <p:nvSpPr>
          <p:cNvPr id="17" name="Shape 15"/>
          <p:cNvSpPr/>
          <p:nvPr/>
        </p:nvSpPr>
        <p:spPr>
          <a:xfrm>
            <a:off x="5806440" y="2057400"/>
            <a:ext cx="1463040" cy="411480"/>
          </a:xfrm>
          <a:prstGeom prst="roundRect">
            <a:avLst>
              <a:gd name="adj" fmla="val 48889"/>
            </a:avLst>
          </a:prstGeom>
          <a:solidFill>
            <a:srgbClr val="1F5C4E"/>
          </a:solidFill>
          <a:ln w="12700">
            <a:solidFill>
              <a:srgbClr val="1F5C4E"/>
            </a:solidFill>
            <a:prstDash val="solid"/>
          </a:ln>
        </p:spPr>
      </p:sp>
      <p:sp>
        <p:nvSpPr>
          <p:cNvPr id="18" name="Text 16"/>
          <p:cNvSpPr txBox="1"/>
          <p:nvPr/>
        </p:nvSpPr>
        <p:spPr>
          <a:xfrm>
            <a:off x="5806440" y="205740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CORE</a:t>
            </a:r>
            <a:endParaRPr lang="en-US" sz="1300" dirty="0"/>
          </a:p>
        </p:txBody>
      </p:sp>
      <p:sp>
        <p:nvSpPr>
          <p:cNvPr id="19" name="Text 17"/>
          <p:cNvSpPr txBox="1"/>
          <p:nvPr/>
        </p:nvSpPr>
        <p:spPr>
          <a:xfrm>
            <a:off x="5806440" y="2606040"/>
            <a:ext cx="2560320" cy="2377440"/>
          </a:xfrm>
          <a:prstGeom prst="rect">
            <a:avLst/>
          </a:prstGeom>
          <a:noFill/>
          <a:ln/>
        </p:spPr>
        <p:txBody>
          <a:bodyPr wrap="square" lIns="0" tIns="0" rIns="0" bIns="0" rtlCol="0" anchor="t"/>
          <a:lstStyle/>
          <a:p>
            <a:pPr indent="0" marL="0">
              <a:buNone/>
            </a:pPr>
            <a:r>
              <a:rPr lang="en-US" sz="1550" dirty="0">
                <a:solidFill>
                  <a:srgbClr val="222222"/>
                </a:solidFill>
                <a:latin typeface="Calibri" pitchFamily="34" charset="0"/>
                <a:ea typeface="Calibri" pitchFamily="34" charset="-122"/>
                <a:cs typeface="Calibri" pitchFamily="34" charset="-120"/>
              </a:rPr>
              <a:t>A precise moment and at least TWO exact details (shade, fabric, fit or condition).</a:t>
            </a:r>
            <a:endParaRPr lang="en-US" sz="1550" dirty="0"/>
          </a:p>
        </p:txBody>
      </p:sp>
      <p:sp>
        <p:nvSpPr>
          <p:cNvPr id="20" name="Shape 18"/>
          <p:cNvSpPr/>
          <p:nvPr/>
        </p:nvSpPr>
        <p:spPr>
          <a:xfrm>
            <a:off x="8778240" y="1874520"/>
            <a:ext cx="3017520" cy="3246120"/>
          </a:xfrm>
          <a:prstGeom prst="roundRect">
            <a:avLst>
              <a:gd name="adj" fmla="val 2424"/>
            </a:avLst>
          </a:prstGeom>
          <a:solidFill>
            <a:srgbClr val="FFFFFF"/>
          </a:solidFill>
          <a:ln w="9525">
            <a:solidFill>
              <a:srgbClr val="FFFFFF"/>
            </a:solidFill>
            <a:prstDash val="solid"/>
          </a:ln>
        </p:spPr>
      </p:sp>
      <p:sp>
        <p:nvSpPr>
          <p:cNvPr id="21" name="Shape 19"/>
          <p:cNvSpPr/>
          <p:nvPr/>
        </p:nvSpPr>
        <p:spPr>
          <a:xfrm>
            <a:off x="9006840" y="2057400"/>
            <a:ext cx="1463040" cy="411480"/>
          </a:xfrm>
          <a:prstGeom prst="roundRect">
            <a:avLst>
              <a:gd name="adj" fmla="val 48889"/>
            </a:avLst>
          </a:prstGeom>
          <a:solidFill>
            <a:srgbClr val="2B2B2B"/>
          </a:solidFill>
          <a:ln w="12700">
            <a:solidFill>
              <a:srgbClr val="2B2B2B"/>
            </a:solidFill>
            <a:prstDash val="solid"/>
          </a:ln>
        </p:spPr>
      </p:sp>
      <p:sp>
        <p:nvSpPr>
          <p:cNvPr id="22" name="Text 20"/>
          <p:cNvSpPr txBox="1"/>
          <p:nvPr/>
        </p:nvSpPr>
        <p:spPr>
          <a:xfrm>
            <a:off x="9006840" y="205740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STRETCH</a:t>
            </a:r>
            <a:endParaRPr lang="en-US" sz="1300" dirty="0"/>
          </a:p>
        </p:txBody>
      </p:sp>
      <p:sp>
        <p:nvSpPr>
          <p:cNvPr id="23" name="Text 21"/>
          <p:cNvSpPr txBox="1"/>
          <p:nvPr/>
        </p:nvSpPr>
        <p:spPr>
          <a:xfrm>
            <a:off x="9006840" y="2606040"/>
            <a:ext cx="2560320" cy="2377440"/>
          </a:xfrm>
          <a:prstGeom prst="rect">
            <a:avLst/>
          </a:prstGeom>
          <a:noFill/>
          <a:ln/>
        </p:spPr>
        <p:txBody>
          <a:bodyPr wrap="square" lIns="0" tIns="0" rIns="0" bIns="0" rtlCol="0" anchor="t"/>
          <a:lstStyle/>
          <a:p>
            <a:pPr indent="0" marL="0">
              <a:buNone/>
            </a:pPr>
            <a:r>
              <a:rPr lang="en-US" sz="1550" dirty="0">
                <a:solidFill>
                  <a:srgbClr val="222222"/>
                </a:solidFill>
                <a:latin typeface="Calibri" pitchFamily="34" charset="0"/>
                <a:ea typeface="Calibri" pitchFamily="34" charset="-122"/>
                <a:cs typeface="Calibri" pitchFamily="34" charset="-120"/>
              </a:rPr>
              <a:t>Make every detail exact and justify each one against the moment.</a:t>
            </a:r>
            <a:endParaRPr lang="en-US" sz="1550" dirty="0"/>
          </a:p>
        </p:txBody>
      </p:sp>
      <p:sp>
        <p:nvSpPr>
          <p:cNvPr id="24" name="Shape 22"/>
          <p:cNvSpPr/>
          <p:nvPr/>
        </p:nvSpPr>
        <p:spPr>
          <a:xfrm>
            <a:off x="548640" y="5303520"/>
            <a:ext cx="11064240" cy="960120"/>
          </a:xfrm>
          <a:prstGeom prst="roundRect">
            <a:avLst>
              <a:gd name="adj" fmla="val 7619"/>
            </a:avLst>
          </a:prstGeom>
          <a:solidFill>
            <a:srgbClr val="2B2B2B"/>
          </a:solidFill>
          <a:ln w="9525">
            <a:solidFill>
              <a:srgbClr val="2B2B2B"/>
            </a:solidFill>
            <a:prstDash val="solid"/>
          </a:ln>
        </p:spPr>
      </p:sp>
      <p:sp>
        <p:nvSpPr>
          <p:cNvPr id="25" name="Text 23"/>
          <p:cNvSpPr txBox="1"/>
          <p:nvPr/>
        </p:nvSpPr>
        <p:spPr>
          <a:xfrm>
            <a:off x="822960" y="5303520"/>
            <a:ext cx="2194560" cy="960120"/>
          </a:xfrm>
          <a:prstGeom prst="rect">
            <a:avLst/>
          </a:prstGeom>
          <a:noFill/>
          <a:ln/>
        </p:spPr>
        <p:txBody>
          <a:bodyPr wrap="square" lIns="0" tIns="0" rIns="0" bIns="0" rtlCol="0" anchor="ctr"/>
          <a:lstStyle/>
          <a:p>
            <a:pPr indent="0" marL="0">
              <a:buNone/>
            </a:pPr>
            <a:r>
              <a:rPr lang="en-US" sz="1300" b="1" spc="100" kern="0" dirty="0">
                <a:solidFill>
                  <a:srgbClr val="C9A24B"/>
                </a:solidFill>
                <a:latin typeface="Calibri" pitchFamily="34" charset="0"/>
                <a:ea typeface="Calibri" pitchFamily="34" charset="-122"/>
                <a:cs typeface="Calibri" pitchFamily="34" charset="-120"/>
              </a:rPr>
              <a:t>SUCCESS CRITERIA</a:t>
            </a:r>
            <a:endParaRPr lang="en-US" sz="1300" dirty="0"/>
          </a:p>
        </p:txBody>
      </p:sp>
      <p:sp>
        <p:nvSpPr>
          <p:cNvPr id="26" name="Shape 24"/>
          <p:cNvSpPr/>
          <p:nvPr/>
        </p:nvSpPr>
        <p:spPr>
          <a:xfrm>
            <a:off x="3017520" y="5623560"/>
            <a:ext cx="320040" cy="320040"/>
          </a:xfrm>
          <a:prstGeom prst="roundRect">
            <a:avLst>
              <a:gd name="adj" fmla="val 14286"/>
            </a:avLst>
          </a:prstGeom>
          <a:solidFill>
            <a:srgbClr val="2B2B2B"/>
          </a:solidFill>
          <a:ln w="19050">
            <a:solidFill>
              <a:srgbClr val="C9A24B"/>
            </a:solidFill>
            <a:prstDash val="solid"/>
          </a:ln>
        </p:spPr>
      </p:sp>
      <p:sp>
        <p:nvSpPr>
          <p:cNvPr id="27" name="Text 25"/>
          <p:cNvSpPr txBox="1"/>
          <p:nvPr/>
        </p:nvSpPr>
        <p:spPr>
          <a:xfrm>
            <a:off x="3474720" y="5303520"/>
            <a:ext cx="2286000" cy="9601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A precise moment from the extract</a:t>
            </a:r>
            <a:endParaRPr lang="en-US" sz="1350" dirty="0"/>
          </a:p>
        </p:txBody>
      </p:sp>
      <p:sp>
        <p:nvSpPr>
          <p:cNvPr id="28" name="Shape 26"/>
          <p:cNvSpPr/>
          <p:nvPr/>
        </p:nvSpPr>
        <p:spPr>
          <a:xfrm>
            <a:off x="5852160" y="5623560"/>
            <a:ext cx="320040" cy="320040"/>
          </a:xfrm>
          <a:prstGeom prst="roundRect">
            <a:avLst>
              <a:gd name="adj" fmla="val 14286"/>
            </a:avLst>
          </a:prstGeom>
          <a:solidFill>
            <a:srgbClr val="2B2B2B"/>
          </a:solidFill>
          <a:ln w="19050">
            <a:solidFill>
              <a:srgbClr val="C9A24B"/>
            </a:solidFill>
            <a:prstDash val="solid"/>
          </a:ln>
        </p:spPr>
      </p:sp>
      <p:sp>
        <p:nvSpPr>
          <p:cNvPr id="29" name="Text 27"/>
          <p:cNvSpPr txBox="1"/>
          <p:nvPr/>
        </p:nvSpPr>
        <p:spPr>
          <a:xfrm>
            <a:off x="6309360" y="5303520"/>
            <a:ext cx="2286000" cy="9601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Two or more exact details</a:t>
            </a:r>
            <a:endParaRPr lang="en-US" sz="1350" dirty="0"/>
          </a:p>
        </p:txBody>
      </p:sp>
      <p:sp>
        <p:nvSpPr>
          <p:cNvPr id="30" name="Shape 28"/>
          <p:cNvSpPr/>
          <p:nvPr/>
        </p:nvSpPr>
        <p:spPr>
          <a:xfrm>
            <a:off x="8686800" y="5623560"/>
            <a:ext cx="320040" cy="320040"/>
          </a:xfrm>
          <a:prstGeom prst="roundRect">
            <a:avLst>
              <a:gd name="adj" fmla="val 14286"/>
            </a:avLst>
          </a:prstGeom>
          <a:solidFill>
            <a:srgbClr val="2B2B2B"/>
          </a:solidFill>
          <a:ln w="19050">
            <a:solidFill>
              <a:srgbClr val="C9A24B"/>
            </a:solidFill>
            <a:prstDash val="solid"/>
          </a:ln>
        </p:spPr>
      </p:sp>
      <p:sp>
        <p:nvSpPr>
          <p:cNvPr id="31" name="Text 29"/>
          <p:cNvSpPr txBox="1"/>
          <p:nvPr/>
        </p:nvSpPr>
        <p:spPr>
          <a:xfrm>
            <a:off x="9144000" y="5303520"/>
            <a:ext cx="2286000" cy="9601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Every detail has a reason</a:t>
            </a:r>
            <a:endParaRPr lang="en-US" sz="13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COSTUME 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DISCUSSION — Quick Check</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DISCUSSION — Check</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2B2B2B"/>
                </a:solidFill>
                <a:latin typeface="Calibri" pitchFamily="34" charset="0"/>
                <a:ea typeface="Calibri" pitchFamily="34" charset="-122"/>
                <a:cs typeface="Calibri" pitchFamily="34" charset="-120"/>
              </a:rPr>
              <a:t>CHECK  ·  1 MIN</a:t>
            </a:r>
            <a:endParaRPr lang="en-US" sz="1400" dirty="0"/>
          </a:p>
        </p:txBody>
      </p:sp>
      <p:sp>
        <p:nvSpPr>
          <p:cNvPr id="8" name="Text 6"/>
          <p:cNvSpPr txBox="1"/>
          <p:nvPr/>
        </p:nvSpPr>
        <p:spPr>
          <a:xfrm>
            <a:off x="548640" y="1600200"/>
            <a:ext cx="11064240" cy="82296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Which DISCUSSION sentence would reach Level 4?</a:t>
            </a:r>
            <a:endParaRPr lang="en-US" sz="2200" dirty="0"/>
          </a:p>
        </p:txBody>
      </p:sp>
      <p:sp>
        <p:nvSpPr>
          <p:cNvPr id="9" name="Shape 7"/>
          <p:cNvSpPr/>
          <p:nvPr/>
        </p:nvSpPr>
        <p:spPr>
          <a:xfrm>
            <a:off x="548640" y="2651760"/>
            <a:ext cx="5440680" cy="1554480"/>
          </a:xfrm>
          <a:prstGeom prst="roundRect">
            <a:avLst>
              <a:gd name="adj" fmla="val 4706"/>
            </a:avLst>
          </a:prstGeom>
          <a:solidFill>
            <a:srgbClr val="3D3D3D"/>
          </a:solidFill>
          <a:ln w="9525">
            <a:solidFill>
              <a:srgbClr val="3D3D3D"/>
            </a:solidFill>
            <a:prstDash val="solid"/>
          </a:ln>
        </p:spPr>
      </p:sp>
      <p:sp>
        <p:nvSpPr>
          <p:cNvPr id="10" name="Shape 8"/>
          <p:cNvSpPr/>
          <p:nvPr/>
        </p:nvSpPr>
        <p:spPr>
          <a:xfrm>
            <a:off x="822960" y="3108960"/>
            <a:ext cx="640080" cy="640080"/>
          </a:xfrm>
          <a:prstGeom prst="ellipse">
            <a:avLst/>
          </a:prstGeom>
          <a:solidFill>
            <a:srgbClr val="C9A24B"/>
          </a:solidFill>
          <a:ln w="12700">
            <a:solidFill>
              <a:srgbClr val="C9A24B"/>
            </a:solidFill>
            <a:prstDash val="solid"/>
          </a:ln>
        </p:spPr>
      </p:sp>
      <p:sp>
        <p:nvSpPr>
          <p:cNvPr id="11" name="Text 9"/>
          <p:cNvSpPr txBox="1"/>
          <p:nvPr/>
        </p:nvSpPr>
        <p:spPr>
          <a:xfrm>
            <a:off x="822960" y="310896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A</a:t>
            </a:r>
            <a:endParaRPr lang="en-US" sz="2000" dirty="0"/>
          </a:p>
        </p:txBody>
      </p:sp>
      <p:sp>
        <p:nvSpPr>
          <p:cNvPr id="12" name="Text 10"/>
          <p:cNvSpPr txBox="1"/>
          <p:nvPr/>
        </p:nvSpPr>
        <p:spPr>
          <a:xfrm>
            <a:off x="1691640" y="265176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"When John Tate bans the word, his uniform would look smart."</a:t>
            </a:r>
            <a:endParaRPr lang="en-US" sz="1600" dirty="0"/>
          </a:p>
        </p:txBody>
      </p:sp>
      <p:sp>
        <p:nvSpPr>
          <p:cNvPr id="13" name="Shape 11"/>
          <p:cNvSpPr/>
          <p:nvPr/>
        </p:nvSpPr>
        <p:spPr>
          <a:xfrm>
            <a:off x="6172200" y="2651760"/>
            <a:ext cx="5440680" cy="1554480"/>
          </a:xfrm>
          <a:prstGeom prst="roundRect">
            <a:avLst>
              <a:gd name="adj" fmla="val 4706"/>
            </a:avLst>
          </a:prstGeom>
          <a:solidFill>
            <a:srgbClr val="3D3D3D"/>
          </a:solidFill>
          <a:ln w="9525">
            <a:solidFill>
              <a:srgbClr val="3D3D3D"/>
            </a:solidFill>
            <a:prstDash val="solid"/>
          </a:ln>
        </p:spPr>
      </p:sp>
      <p:sp>
        <p:nvSpPr>
          <p:cNvPr id="14" name="Shape 12"/>
          <p:cNvSpPr/>
          <p:nvPr/>
        </p:nvSpPr>
        <p:spPr>
          <a:xfrm>
            <a:off x="6446520" y="3108960"/>
            <a:ext cx="640080" cy="640080"/>
          </a:xfrm>
          <a:prstGeom prst="ellipse">
            <a:avLst/>
          </a:prstGeom>
          <a:solidFill>
            <a:srgbClr val="C9A24B"/>
          </a:solidFill>
          <a:ln w="12700">
            <a:solidFill>
              <a:srgbClr val="C9A24B"/>
            </a:solidFill>
            <a:prstDash val="solid"/>
          </a:ln>
        </p:spPr>
      </p:sp>
      <p:sp>
        <p:nvSpPr>
          <p:cNvPr id="15" name="Text 13"/>
          <p:cNvSpPr txBox="1"/>
          <p:nvPr/>
        </p:nvSpPr>
        <p:spPr>
          <a:xfrm>
            <a:off x="6446520" y="310896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B</a:t>
            </a:r>
            <a:endParaRPr lang="en-US" sz="2000" dirty="0"/>
          </a:p>
        </p:txBody>
      </p:sp>
      <p:sp>
        <p:nvSpPr>
          <p:cNvPr id="16" name="Text 14"/>
          <p:cNvSpPr txBox="1"/>
          <p:nvPr/>
        </p:nvSpPr>
        <p:spPr>
          <a:xfrm>
            <a:off x="7315200" y="265176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"When John Tate bans the word, his navy blazer is buttoned and his starched collar done up, but his tie hangs 5cm loose."</a:t>
            </a:r>
            <a:endParaRPr lang="en-US" sz="1600" dirty="0"/>
          </a:p>
        </p:txBody>
      </p:sp>
      <p:sp>
        <p:nvSpPr>
          <p:cNvPr id="17" name="Shape 15"/>
          <p:cNvSpPr/>
          <p:nvPr/>
        </p:nvSpPr>
        <p:spPr>
          <a:xfrm>
            <a:off x="548640" y="4434840"/>
            <a:ext cx="5440680" cy="1554480"/>
          </a:xfrm>
          <a:prstGeom prst="roundRect">
            <a:avLst>
              <a:gd name="adj" fmla="val 4706"/>
            </a:avLst>
          </a:prstGeom>
          <a:solidFill>
            <a:srgbClr val="3D3D3D"/>
          </a:solidFill>
          <a:ln w="9525">
            <a:solidFill>
              <a:srgbClr val="3D3D3D"/>
            </a:solidFill>
            <a:prstDash val="solid"/>
          </a:ln>
        </p:spPr>
      </p:sp>
      <p:sp>
        <p:nvSpPr>
          <p:cNvPr id="18" name="Shape 16"/>
          <p:cNvSpPr/>
          <p:nvPr/>
        </p:nvSpPr>
        <p:spPr>
          <a:xfrm>
            <a:off x="822960" y="4892040"/>
            <a:ext cx="640080" cy="640080"/>
          </a:xfrm>
          <a:prstGeom prst="ellipse">
            <a:avLst/>
          </a:prstGeom>
          <a:solidFill>
            <a:srgbClr val="C9A24B"/>
          </a:solidFill>
          <a:ln w="12700">
            <a:solidFill>
              <a:srgbClr val="C9A24B"/>
            </a:solidFill>
            <a:prstDash val="solid"/>
          </a:ln>
        </p:spPr>
      </p:sp>
      <p:sp>
        <p:nvSpPr>
          <p:cNvPr id="19" name="Text 17"/>
          <p:cNvSpPr txBox="1"/>
          <p:nvPr/>
        </p:nvSpPr>
        <p:spPr>
          <a:xfrm>
            <a:off x="822960" y="489204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C</a:t>
            </a:r>
            <a:endParaRPr lang="en-US" sz="2000" dirty="0"/>
          </a:p>
        </p:txBody>
      </p:sp>
      <p:sp>
        <p:nvSpPr>
          <p:cNvPr id="20" name="Text 18"/>
          <p:cNvSpPr txBox="1"/>
          <p:nvPr/>
        </p:nvSpPr>
        <p:spPr>
          <a:xfrm>
            <a:off x="1691640" y="443484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"The costume would look really good."</a:t>
            </a:r>
            <a:endParaRPr lang="en-US" sz="1600" dirty="0"/>
          </a:p>
        </p:txBody>
      </p:sp>
      <p:sp>
        <p:nvSpPr>
          <p:cNvPr id="21" name="Shape 19"/>
          <p:cNvSpPr/>
          <p:nvPr/>
        </p:nvSpPr>
        <p:spPr>
          <a:xfrm>
            <a:off x="6172200" y="4434840"/>
            <a:ext cx="5440680" cy="1554480"/>
          </a:xfrm>
          <a:prstGeom prst="roundRect">
            <a:avLst>
              <a:gd name="adj" fmla="val 4706"/>
            </a:avLst>
          </a:prstGeom>
          <a:solidFill>
            <a:srgbClr val="3D3D3D"/>
          </a:solidFill>
          <a:ln w="9525">
            <a:solidFill>
              <a:srgbClr val="3D3D3D"/>
            </a:solidFill>
            <a:prstDash val="solid"/>
          </a:ln>
        </p:spPr>
      </p:sp>
      <p:sp>
        <p:nvSpPr>
          <p:cNvPr id="22" name="Shape 20"/>
          <p:cNvSpPr/>
          <p:nvPr/>
        </p:nvSpPr>
        <p:spPr>
          <a:xfrm>
            <a:off x="6446520" y="4892040"/>
            <a:ext cx="640080" cy="640080"/>
          </a:xfrm>
          <a:prstGeom prst="ellipse">
            <a:avLst/>
          </a:prstGeom>
          <a:solidFill>
            <a:srgbClr val="C9A24B"/>
          </a:solidFill>
          <a:ln w="12700">
            <a:solidFill>
              <a:srgbClr val="C9A24B"/>
            </a:solidFill>
            <a:prstDash val="solid"/>
          </a:ln>
        </p:spPr>
      </p:sp>
      <p:sp>
        <p:nvSpPr>
          <p:cNvPr id="23" name="Text 21"/>
          <p:cNvSpPr txBox="1"/>
          <p:nvPr/>
        </p:nvSpPr>
        <p:spPr>
          <a:xfrm>
            <a:off x="6446520" y="489204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D</a:t>
            </a:r>
            <a:endParaRPr lang="en-US" sz="2000" dirty="0"/>
          </a:p>
        </p:txBody>
      </p:sp>
      <p:sp>
        <p:nvSpPr>
          <p:cNvPr id="24" name="Text 22"/>
          <p:cNvSpPr txBox="1"/>
          <p:nvPr/>
        </p:nvSpPr>
        <p:spPr>
          <a:xfrm>
            <a:off x="7315200" y="443484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"His costume would be 70% neat because he is the leader."</a:t>
            </a:r>
            <a:endParaRPr lang="en-US" sz="16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ANSWERS — CHECK YOUR WHITEBOARD</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DISCUSSION — Quick Check: Answer</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DISCUSSION — Check — answers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Text 4"/>
          <p:cNvSpPr txBox="1"/>
          <p:nvPr/>
        </p:nvSpPr>
        <p:spPr>
          <a:xfrm>
            <a:off x="548640" y="1463040"/>
            <a:ext cx="11064240" cy="777240"/>
          </a:xfrm>
          <a:prstGeom prst="rect">
            <a:avLst/>
          </a:prstGeom>
          <a:noFill/>
          <a:ln/>
        </p:spPr>
        <p:txBody>
          <a:bodyPr wrap="square" lIns="0" tIns="0" rIns="0" bIns="0" rtlCol="0" anchor="ctr"/>
          <a:lstStyle/>
          <a:p>
            <a:pPr indent="0" marL="0">
              <a:buNone/>
            </a:pPr>
            <a:r>
              <a:rPr lang="en-US" sz="1900" b="1" dirty="0">
                <a:solidFill>
                  <a:srgbClr val="FFFFFF"/>
                </a:solidFill>
                <a:latin typeface="Cambria" pitchFamily="34" charset="0"/>
                <a:ea typeface="Cambria" pitchFamily="34" charset="-122"/>
                <a:cs typeface="Cambria" pitchFamily="34" charset="-120"/>
              </a:rPr>
              <a:t>Which DISCUSSION sentence would reach Level 4?</a:t>
            </a:r>
            <a:endParaRPr lang="en-US" sz="1900" dirty="0"/>
          </a:p>
        </p:txBody>
      </p:sp>
      <p:sp>
        <p:nvSpPr>
          <p:cNvPr id="7" name="Shape 5"/>
          <p:cNvSpPr/>
          <p:nvPr/>
        </p:nvSpPr>
        <p:spPr>
          <a:xfrm>
            <a:off x="548640" y="2377440"/>
            <a:ext cx="5440680" cy="1325880"/>
          </a:xfrm>
          <a:prstGeom prst="roundRect">
            <a:avLst>
              <a:gd name="adj" fmla="val 5517"/>
            </a:avLst>
          </a:prstGeom>
          <a:solidFill>
            <a:srgbClr val="333333"/>
          </a:solidFill>
          <a:ln w="9525">
            <a:solidFill>
              <a:srgbClr val="333333"/>
            </a:solidFill>
            <a:prstDash val="solid"/>
          </a:ln>
        </p:spPr>
      </p:sp>
      <p:sp>
        <p:nvSpPr>
          <p:cNvPr id="8" name="Shape 6"/>
          <p:cNvSpPr/>
          <p:nvPr/>
        </p:nvSpPr>
        <p:spPr>
          <a:xfrm>
            <a:off x="822960" y="2743200"/>
            <a:ext cx="594360" cy="594360"/>
          </a:xfrm>
          <a:prstGeom prst="ellipse">
            <a:avLst/>
          </a:prstGeom>
          <a:solidFill>
            <a:srgbClr val="5A5A5A"/>
          </a:solidFill>
          <a:ln w="12700">
            <a:solidFill>
              <a:srgbClr val="5A5A5A"/>
            </a:solidFill>
            <a:prstDash val="solid"/>
          </a:ln>
        </p:spPr>
      </p:sp>
      <p:sp>
        <p:nvSpPr>
          <p:cNvPr id="9" name="Text 7"/>
          <p:cNvSpPr txBox="1"/>
          <p:nvPr/>
        </p:nvSpPr>
        <p:spPr>
          <a:xfrm>
            <a:off x="822960" y="2743200"/>
            <a:ext cx="594360" cy="594360"/>
          </a:xfrm>
          <a:prstGeom prst="rect">
            <a:avLst/>
          </a:prstGeom>
          <a:noFill/>
          <a:ln/>
        </p:spPr>
        <p:txBody>
          <a:bodyPr wrap="square" lIns="0" tIns="0" rIns="0" bIns="0" rtlCol="0" anchor="ctr"/>
          <a:lstStyle/>
          <a:p>
            <a:pPr algn="ctr" indent="0" marL="0">
              <a:buNone/>
            </a:pPr>
            <a:r>
              <a:rPr lang="en-US" sz="1900" b="1" dirty="0">
                <a:solidFill>
                  <a:srgbClr val="B9B9B9"/>
                </a:solidFill>
                <a:latin typeface="Cambria" pitchFamily="34" charset="0"/>
                <a:ea typeface="Cambria" pitchFamily="34" charset="-122"/>
                <a:cs typeface="Cambria" pitchFamily="34" charset="-120"/>
              </a:rPr>
              <a:t>A</a:t>
            </a:r>
            <a:endParaRPr lang="en-US" sz="1900" dirty="0"/>
          </a:p>
        </p:txBody>
      </p:sp>
      <p:sp>
        <p:nvSpPr>
          <p:cNvPr id="10" name="Text 8"/>
          <p:cNvSpPr txBox="1"/>
          <p:nvPr/>
        </p:nvSpPr>
        <p:spPr>
          <a:xfrm>
            <a:off x="1645920" y="2377440"/>
            <a:ext cx="4160520" cy="1325880"/>
          </a:xfrm>
          <a:prstGeom prst="rect">
            <a:avLst/>
          </a:prstGeom>
          <a:noFill/>
          <a:ln/>
        </p:spPr>
        <p:txBody>
          <a:bodyPr wrap="square" lIns="0" tIns="0" rIns="0" bIns="0" rtlCol="0" anchor="ctr"/>
          <a:lstStyle/>
          <a:p>
            <a:pPr indent="0" marL="0">
              <a:buNone/>
            </a:pPr>
            <a:r>
              <a:rPr lang="en-US" sz="1500" dirty="0">
                <a:solidFill>
                  <a:srgbClr val="8C8C8C"/>
                </a:solidFill>
                <a:latin typeface="Calibri" pitchFamily="34" charset="0"/>
                <a:ea typeface="Calibri" pitchFamily="34" charset="-122"/>
                <a:cs typeface="Calibri" pitchFamily="34" charset="-120"/>
              </a:rPr>
              <a:t>"When John Tate bans the word, his uniform would look smart."</a:t>
            </a:r>
            <a:endParaRPr lang="en-US" sz="1500" dirty="0"/>
          </a:p>
        </p:txBody>
      </p:sp>
      <p:sp>
        <p:nvSpPr>
          <p:cNvPr id="11" name="Shape 9"/>
          <p:cNvSpPr/>
          <p:nvPr/>
        </p:nvSpPr>
        <p:spPr>
          <a:xfrm>
            <a:off x="6172200" y="2377440"/>
            <a:ext cx="5440680" cy="1325880"/>
          </a:xfrm>
          <a:prstGeom prst="roundRect">
            <a:avLst>
              <a:gd name="adj" fmla="val 5517"/>
            </a:avLst>
          </a:prstGeom>
          <a:solidFill>
            <a:srgbClr val="3A3423"/>
          </a:solidFill>
          <a:ln w="38100">
            <a:solidFill>
              <a:srgbClr val="C9A24B"/>
            </a:solidFill>
            <a:prstDash val="solid"/>
          </a:ln>
        </p:spPr>
      </p:sp>
      <p:sp>
        <p:nvSpPr>
          <p:cNvPr id="12" name="Shape 10"/>
          <p:cNvSpPr/>
          <p:nvPr/>
        </p:nvSpPr>
        <p:spPr>
          <a:xfrm>
            <a:off x="6446520" y="2743200"/>
            <a:ext cx="594360" cy="594360"/>
          </a:xfrm>
          <a:prstGeom prst="ellipse">
            <a:avLst/>
          </a:prstGeom>
          <a:solidFill>
            <a:srgbClr val="C9A24B"/>
          </a:solidFill>
          <a:ln w="12700">
            <a:solidFill>
              <a:srgbClr val="C9A24B"/>
            </a:solidFill>
            <a:prstDash val="solid"/>
          </a:ln>
        </p:spPr>
      </p:sp>
      <p:sp>
        <p:nvSpPr>
          <p:cNvPr id="13" name="Text 11"/>
          <p:cNvSpPr txBox="1"/>
          <p:nvPr/>
        </p:nvSpPr>
        <p:spPr>
          <a:xfrm>
            <a:off x="6446520" y="2743200"/>
            <a:ext cx="594360" cy="594360"/>
          </a:xfrm>
          <a:prstGeom prst="rect">
            <a:avLst/>
          </a:prstGeom>
          <a:noFill/>
          <a:ln/>
        </p:spPr>
        <p:txBody>
          <a:bodyPr wrap="square" lIns="0" tIns="0" rIns="0" bIns="0" rtlCol="0" anchor="ctr"/>
          <a:lstStyle/>
          <a:p>
            <a:pPr algn="ctr" indent="0" marL="0">
              <a:buNone/>
            </a:pPr>
            <a:r>
              <a:rPr lang="en-US" sz="1900" b="1" dirty="0">
                <a:solidFill>
                  <a:srgbClr val="2B2B2B"/>
                </a:solidFill>
                <a:latin typeface="Cambria" pitchFamily="34" charset="0"/>
                <a:ea typeface="Cambria" pitchFamily="34" charset="-122"/>
                <a:cs typeface="Cambria" pitchFamily="34" charset="-120"/>
              </a:rPr>
              <a:t>✓</a:t>
            </a:r>
            <a:endParaRPr lang="en-US" sz="1900" dirty="0"/>
          </a:p>
        </p:txBody>
      </p:sp>
      <p:sp>
        <p:nvSpPr>
          <p:cNvPr id="14" name="Text 12"/>
          <p:cNvSpPr txBox="1"/>
          <p:nvPr/>
        </p:nvSpPr>
        <p:spPr>
          <a:xfrm>
            <a:off x="7269480" y="2377440"/>
            <a:ext cx="4160520" cy="132588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"When John Tate bans the word, his navy blazer is buttoned and his starched collar done up, but his tie hangs 5cm loose."</a:t>
            </a:r>
            <a:endParaRPr lang="en-US" sz="1500" dirty="0"/>
          </a:p>
        </p:txBody>
      </p:sp>
      <p:sp>
        <p:nvSpPr>
          <p:cNvPr id="15" name="Shape 13"/>
          <p:cNvSpPr/>
          <p:nvPr/>
        </p:nvSpPr>
        <p:spPr>
          <a:xfrm>
            <a:off x="548640" y="3840480"/>
            <a:ext cx="5440680" cy="1325880"/>
          </a:xfrm>
          <a:prstGeom prst="roundRect">
            <a:avLst>
              <a:gd name="adj" fmla="val 5517"/>
            </a:avLst>
          </a:prstGeom>
          <a:solidFill>
            <a:srgbClr val="333333"/>
          </a:solidFill>
          <a:ln w="9525">
            <a:solidFill>
              <a:srgbClr val="333333"/>
            </a:solidFill>
            <a:prstDash val="solid"/>
          </a:ln>
        </p:spPr>
      </p:sp>
      <p:sp>
        <p:nvSpPr>
          <p:cNvPr id="16" name="Shape 14"/>
          <p:cNvSpPr/>
          <p:nvPr/>
        </p:nvSpPr>
        <p:spPr>
          <a:xfrm>
            <a:off x="822960" y="4206240"/>
            <a:ext cx="594360" cy="594360"/>
          </a:xfrm>
          <a:prstGeom prst="ellipse">
            <a:avLst/>
          </a:prstGeom>
          <a:solidFill>
            <a:srgbClr val="5A5A5A"/>
          </a:solidFill>
          <a:ln w="12700">
            <a:solidFill>
              <a:srgbClr val="5A5A5A"/>
            </a:solidFill>
            <a:prstDash val="solid"/>
          </a:ln>
        </p:spPr>
      </p:sp>
      <p:sp>
        <p:nvSpPr>
          <p:cNvPr id="17" name="Text 15"/>
          <p:cNvSpPr txBox="1"/>
          <p:nvPr/>
        </p:nvSpPr>
        <p:spPr>
          <a:xfrm>
            <a:off x="822960" y="4206240"/>
            <a:ext cx="594360" cy="594360"/>
          </a:xfrm>
          <a:prstGeom prst="rect">
            <a:avLst/>
          </a:prstGeom>
          <a:noFill/>
          <a:ln/>
        </p:spPr>
        <p:txBody>
          <a:bodyPr wrap="square" lIns="0" tIns="0" rIns="0" bIns="0" rtlCol="0" anchor="ctr"/>
          <a:lstStyle/>
          <a:p>
            <a:pPr algn="ctr" indent="0" marL="0">
              <a:buNone/>
            </a:pPr>
            <a:r>
              <a:rPr lang="en-US" sz="1900" b="1" dirty="0">
                <a:solidFill>
                  <a:srgbClr val="B9B9B9"/>
                </a:solidFill>
                <a:latin typeface="Cambria" pitchFamily="34" charset="0"/>
                <a:ea typeface="Cambria" pitchFamily="34" charset="-122"/>
                <a:cs typeface="Cambria" pitchFamily="34" charset="-120"/>
              </a:rPr>
              <a:t>C</a:t>
            </a:r>
            <a:endParaRPr lang="en-US" sz="1900" dirty="0"/>
          </a:p>
        </p:txBody>
      </p:sp>
      <p:sp>
        <p:nvSpPr>
          <p:cNvPr id="18" name="Text 16"/>
          <p:cNvSpPr txBox="1"/>
          <p:nvPr/>
        </p:nvSpPr>
        <p:spPr>
          <a:xfrm>
            <a:off x="1645920" y="3840480"/>
            <a:ext cx="4160520" cy="1325880"/>
          </a:xfrm>
          <a:prstGeom prst="rect">
            <a:avLst/>
          </a:prstGeom>
          <a:noFill/>
          <a:ln/>
        </p:spPr>
        <p:txBody>
          <a:bodyPr wrap="square" lIns="0" tIns="0" rIns="0" bIns="0" rtlCol="0" anchor="ctr"/>
          <a:lstStyle/>
          <a:p>
            <a:pPr indent="0" marL="0">
              <a:buNone/>
            </a:pPr>
            <a:r>
              <a:rPr lang="en-US" sz="1500" dirty="0">
                <a:solidFill>
                  <a:srgbClr val="8C8C8C"/>
                </a:solidFill>
                <a:latin typeface="Calibri" pitchFamily="34" charset="0"/>
                <a:ea typeface="Calibri" pitchFamily="34" charset="-122"/>
                <a:cs typeface="Calibri" pitchFamily="34" charset="-120"/>
              </a:rPr>
              <a:t>"The costume would look really good."</a:t>
            </a:r>
            <a:endParaRPr lang="en-US" sz="1500" dirty="0"/>
          </a:p>
        </p:txBody>
      </p:sp>
      <p:sp>
        <p:nvSpPr>
          <p:cNvPr id="19" name="Shape 17"/>
          <p:cNvSpPr/>
          <p:nvPr/>
        </p:nvSpPr>
        <p:spPr>
          <a:xfrm>
            <a:off x="6172200" y="3840480"/>
            <a:ext cx="5440680" cy="1325880"/>
          </a:xfrm>
          <a:prstGeom prst="roundRect">
            <a:avLst>
              <a:gd name="adj" fmla="val 5517"/>
            </a:avLst>
          </a:prstGeom>
          <a:solidFill>
            <a:srgbClr val="333333"/>
          </a:solidFill>
          <a:ln w="9525">
            <a:solidFill>
              <a:srgbClr val="333333"/>
            </a:solidFill>
            <a:prstDash val="solid"/>
          </a:ln>
        </p:spPr>
      </p:sp>
      <p:sp>
        <p:nvSpPr>
          <p:cNvPr id="20" name="Shape 18"/>
          <p:cNvSpPr/>
          <p:nvPr/>
        </p:nvSpPr>
        <p:spPr>
          <a:xfrm>
            <a:off x="6446520" y="4206240"/>
            <a:ext cx="594360" cy="594360"/>
          </a:xfrm>
          <a:prstGeom prst="ellipse">
            <a:avLst/>
          </a:prstGeom>
          <a:solidFill>
            <a:srgbClr val="5A5A5A"/>
          </a:solidFill>
          <a:ln w="12700">
            <a:solidFill>
              <a:srgbClr val="5A5A5A"/>
            </a:solidFill>
            <a:prstDash val="solid"/>
          </a:ln>
        </p:spPr>
      </p:sp>
      <p:sp>
        <p:nvSpPr>
          <p:cNvPr id="21" name="Text 19"/>
          <p:cNvSpPr txBox="1"/>
          <p:nvPr/>
        </p:nvSpPr>
        <p:spPr>
          <a:xfrm>
            <a:off x="6446520" y="4206240"/>
            <a:ext cx="594360" cy="594360"/>
          </a:xfrm>
          <a:prstGeom prst="rect">
            <a:avLst/>
          </a:prstGeom>
          <a:noFill/>
          <a:ln/>
        </p:spPr>
        <p:txBody>
          <a:bodyPr wrap="square" lIns="0" tIns="0" rIns="0" bIns="0" rtlCol="0" anchor="ctr"/>
          <a:lstStyle/>
          <a:p>
            <a:pPr algn="ctr" indent="0" marL="0">
              <a:buNone/>
            </a:pPr>
            <a:r>
              <a:rPr lang="en-US" sz="1900" b="1" dirty="0">
                <a:solidFill>
                  <a:srgbClr val="B9B9B9"/>
                </a:solidFill>
                <a:latin typeface="Cambria" pitchFamily="34" charset="0"/>
                <a:ea typeface="Cambria" pitchFamily="34" charset="-122"/>
                <a:cs typeface="Cambria" pitchFamily="34" charset="-120"/>
              </a:rPr>
              <a:t>D</a:t>
            </a:r>
            <a:endParaRPr lang="en-US" sz="1900" dirty="0"/>
          </a:p>
        </p:txBody>
      </p:sp>
      <p:sp>
        <p:nvSpPr>
          <p:cNvPr id="22" name="Text 20"/>
          <p:cNvSpPr txBox="1"/>
          <p:nvPr/>
        </p:nvSpPr>
        <p:spPr>
          <a:xfrm>
            <a:off x="7269480" y="3840480"/>
            <a:ext cx="4160520" cy="1325880"/>
          </a:xfrm>
          <a:prstGeom prst="rect">
            <a:avLst/>
          </a:prstGeom>
          <a:noFill/>
          <a:ln/>
        </p:spPr>
        <p:txBody>
          <a:bodyPr wrap="square" lIns="0" tIns="0" rIns="0" bIns="0" rtlCol="0" anchor="ctr"/>
          <a:lstStyle/>
          <a:p>
            <a:pPr indent="0" marL="0">
              <a:buNone/>
            </a:pPr>
            <a:r>
              <a:rPr lang="en-US" sz="1500" dirty="0">
                <a:solidFill>
                  <a:srgbClr val="8C8C8C"/>
                </a:solidFill>
                <a:latin typeface="Calibri" pitchFamily="34" charset="0"/>
                <a:ea typeface="Calibri" pitchFamily="34" charset="-122"/>
                <a:cs typeface="Calibri" pitchFamily="34" charset="-120"/>
              </a:rPr>
              <a:t>"His costume would be 70% neat because he is the leader."</a:t>
            </a:r>
            <a:endParaRPr lang="en-US" sz="1500" dirty="0"/>
          </a:p>
        </p:txBody>
      </p:sp>
      <p:sp>
        <p:nvSpPr>
          <p:cNvPr id="23" name="Shape 21"/>
          <p:cNvSpPr/>
          <p:nvPr/>
        </p:nvSpPr>
        <p:spPr>
          <a:xfrm>
            <a:off x="548640" y="5440680"/>
            <a:ext cx="11064240" cy="868680"/>
          </a:xfrm>
          <a:prstGeom prst="roundRect">
            <a:avLst>
              <a:gd name="adj" fmla="val 8421"/>
            </a:avLst>
          </a:prstGeom>
          <a:solidFill>
            <a:srgbClr val="C9A24B"/>
          </a:solidFill>
          <a:ln w="9525">
            <a:solidFill>
              <a:srgbClr val="C9A24B"/>
            </a:solidFill>
            <a:prstDash val="solid"/>
          </a:ln>
        </p:spPr>
      </p:sp>
      <p:sp>
        <p:nvSpPr>
          <p:cNvPr id="24" name="Text 22"/>
          <p:cNvSpPr txBox="1"/>
          <p:nvPr/>
        </p:nvSpPr>
        <p:spPr>
          <a:xfrm>
            <a:off x="822960" y="5440680"/>
            <a:ext cx="10515600" cy="868680"/>
          </a:xfrm>
          <a:prstGeom prst="rect">
            <a:avLst/>
          </a:prstGeom>
          <a:noFill/>
          <a:ln/>
        </p:spPr>
        <p:txBody>
          <a:bodyPr wrap="square" lIns="0" tIns="0" rIns="0" bIns="0" rtlCol="0" anchor="ctr"/>
          <a:lstStyle/>
          <a:p>
            <a:pPr indent="0" marL="0">
              <a:buNone/>
            </a:pPr>
            <a:r>
              <a:rPr lang="en-US" sz="1500" b="1" dirty="0">
                <a:solidFill>
                  <a:srgbClr val="2B2B2B"/>
                </a:solidFill>
                <a:latin typeface="Calibri" pitchFamily="34" charset="0"/>
                <a:ea typeface="Calibri" pitchFamily="34" charset="-122"/>
                <a:cs typeface="Calibri" pitchFamily="34" charset="-120"/>
              </a:rPr>
              <a:t>Answer: B.  </a:t>
            </a:r>
            <a:pPr indent="0" marL="0">
              <a:buNone/>
            </a:pPr>
            <a:r>
              <a:rPr lang="en-US" sz="1500" dirty="0">
                <a:solidFill>
                  <a:srgbClr val="2B2B2B"/>
                </a:solidFill>
                <a:latin typeface="Calibri" pitchFamily="34" charset="0"/>
                <a:ea typeface="Calibri" pitchFamily="34" charset="-122"/>
                <a:cs typeface="Calibri" pitchFamily="34" charset="-120"/>
              </a:rPr>
              <a:t>Exact garment, colour, fabric, and one precise detail showing the crack. A is Level 3: the idea without the detail. D is the trap: a number with no real meaning is decoration.</a:t>
            </a:r>
            <a:endParaRPr lang="en-US" sz="15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BRAIN BREAK</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Focus Reset</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Focus Reset</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8A8173"/>
          </a:solidFill>
          <a:ln w="19050">
            <a:solidFill>
              <a:srgbClr val="8A8173"/>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RESET  ·  2 MIN</a:t>
            </a:r>
            <a:endParaRPr lang="en-US" sz="1400" dirty="0"/>
          </a:p>
        </p:txBody>
      </p:sp>
      <p:sp>
        <p:nvSpPr>
          <p:cNvPr id="8" name="Shape 6"/>
          <p:cNvSpPr/>
          <p:nvPr/>
        </p:nvSpPr>
        <p:spPr>
          <a:xfrm>
            <a:off x="548640" y="1737360"/>
            <a:ext cx="11064240" cy="1005840"/>
          </a:xfrm>
          <a:prstGeom prst="roundRect">
            <a:avLst>
              <a:gd name="adj" fmla="val 7273"/>
            </a:avLst>
          </a:prstGeom>
          <a:solidFill>
            <a:srgbClr val="3D3D3D"/>
          </a:solidFill>
          <a:ln w="9525">
            <a:solidFill>
              <a:srgbClr val="3D3D3D"/>
            </a:solidFill>
            <a:prstDash val="solid"/>
          </a:ln>
        </p:spPr>
      </p:sp>
      <p:sp>
        <p:nvSpPr>
          <p:cNvPr id="9" name="Shape 7"/>
          <p:cNvSpPr/>
          <p:nvPr/>
        </p:nvSpPr>
        <p:spPr>
          <a:xfrm>
            <a:off x="777240" y="1965960"/>
            <a:ext cx="548640" cy="548640"/>
          </a:xfrm>
          <a:prstGeom prst="ellipse">
            <a:avLst/>
          </a:prstGeom>
          <a:solidFill>
            <a:srgbClr val="C9A24B"/>
          </a:solidFill>
          <a:ln w="12700">
            <a:solidFill>
              <a:srgbClr val="C9A24B"/>
            </a:solidFill>
            <a:prstDash val="solid"/>
          </a:ln>
        </p:spPr>
      </p:sp>
      <p:sp>
        <p:nvSpPr>
          <p:cNvPr id="10" name="Text 8"/>
          <p:cNvSpPr txBox="1"/>
          <p:nvPr/>
        </p:nvSpPr>
        <p:spPr>
          <a:xfrm>
            <a:off x="777240" y="1965960"/>
            <a:ext cx="548640" cy="548640"/>
          </a:xfrm>
          <a:prstGeom prst="rect">
            <a:avLst/>
          </a:prstGeom>
          <a:noFill/>
          <a:ln/>
        </p:spPr>
        <p:txBody>
          <a:bodyPr wrap="square" lIns="0" tIns="0" rIns="0" bIns="0" rtlCol="0" anchor="ctr"/>
          <a:lstStyle/>
          <a:p>
            <a:pPr algn="ctr" indent="0" marL="0">
              <a:buNone/>
            </a:pPr>
            <a:r>
              <a:rPr lang="en-US" sz="1800" b="1" dirty="0">
                <a:solidFill>
                  <a:srgbClr val="2B2B2B"/>
                </a:solidFill>
                <a:latin typeface="Cambria" pitchFamily="34" charset="0"/>
                <a:ea typeface="Cambria" pitchFamily="34" charset="-122"/>
                <a:cs typeface="Cambria" pitchFamily="34" charset="-120"/>
              </a:rPr>
              <a:t>1</a:t>
            </a:r>
            <a:endParaRPr lang="en-US" sz="1800" dirty="0"/>
          </a:p>
        </p:txBody>
      </p:sp>
      <p:sp>
        <p:nvSpPr>
          <p:cNvPr id="11" name="Text 9"/>
          <p:cNvSpPr txBox="1"/>
          <p:nvPr/>
        </p:nvSpPr>
        <p:spPr>
          <a:xfrm>
            <a:off x="1600200" y="1737360"/>
            <a:ext cx="9784080" cy="1005840"/>
          </a:xfrm>
          <a:prstGeom prst="rect">
            <a:avLst/>
          </a:prstGeom>
          <a:noFill/>
          <a:ln/>
        </p:spPr>
        <p:txBody>
          <a:bodyPr wrap="square" lIns="0" tIns="0" rIns="0" bIns="0" rtlCol="0" anchor="ctr"/>
          <a:lstStyle/>
          <a:p>
            <a:pPr indent="0" marL="0">
              <a:buNone/>
            </a:pPr>
            <a:r>
              <a:rPr lang="en-US" sz="1900" dirty="0">
                <a:solidFill>
                  <a:srgbClr val="FFFFFF"/>
                </a:solidFill>
                <a:latin typeface="Calibri" pitchFamily="34" charset="0"/>
                <a:ea typeface="Calibri" pitchFamily="34" charset="-122"/>
                <a:cs typeface="Calibri" pitchFamily="34" charset="-120"/>
              </a:rPr>
              <a:t>Stand up and stretch for 30 seconds.</a:t>
            </a:r>
            <a:endParaRPr lang="en-US" sz="1900" dirty="0"/>
          </a:p>
        </p:txBody>
      </p:sp>
      <p:sp>
        <p:nvSpPr>
          <p:cNvPr id="12" name="Shape 10"/>
          <p:cNvSpPr/>
          <p:nvPr/>
        </p:nvSpPr>
        <p:spPr>
          <a:xfrm>
            <a:off x="548640" y="2926080"/>
            <a:ext cx="11064240" cy="1005840"/>
          </a:xfrm>
          <a:prstGeom prst="roundRect">
            <a:avLst>
              <a:gd name="adj" fmla="val 7273"/>
            </a:avLst>
          </a:prstGeom>
          <a:solidFill>
            <a:srgbClr val="3D3D3D"/>
          </a:solidFill>
          <a:ln w="9525">
            <a:solidFill>
              <a:srgbClr val="3D3D3D"/>
            </a:solidFill>
            <a:prstDash val="solid"/>
          </a:ln>
        </p:spPr>
      </p:sp>
      <p:sp>
        <p:nvSpPr>
          <p:cNvPr id="13" name="Shape 11"/>
          <p:cNvSpPr/>
          <p:nvPr/>
        </p:nvSpPr>
        <p:spPr>
          <a:xfrm>
            <a:off x="777240" y="3154680"/>
            <a:ext cx="548640" cy="548640"/>
          </a:xfrm>
          <a:prstGeom prst="ellipse">
            <a:avLst/>
          </a:prstGeom>
          <a:solidFill>
            <a:srgbClr val="C9A24B"/>
          </a:solidFill>
          <a:ln w="12700">
            <a:solidFill>
              <a:srgbClr val="C9A24B"/>
            </a:solidFill>
            <a:prstDash val="solid"/>
          </a:ln>
        </p:spPr>
      </p:sp>
      <p:sp>
        <p:nvSpPr>
          <p:cNvPr id="14" name="Text 12"/>
          <p:cNvSpPr txBox="1"/>
          <p:nvPr/>
        </p:nvSpPr>
        <p:spPr>
          <a:xfrm>
            <a:off x="777240" y="3154680"/>
            <a:ext cx="548640" cy="548640"/>
          </a:xfrm>
          <a:prstGeom prst="rect">
            <a:avLst/>
          </a:prstGeom>
          <a:noFill/>
          <a:ln/>
        </p:spPr>
        <p:txBody>
          <a:bodyPr wrap="square" lIns="0" tIns="0" rIns="0" bIns="0" rtlCol="0" anchor="ctr"/>
          <a:lstStyle/>
          <a:p>
            <a:pPr algn="ctr" indent="0" marL="0">
              <a:buNone/>
            </a:pPr>
            <a:r>
              <a:rPr lang="en-US" sz="1800" b="1" dirty="0">
                <a:solidFill>
                  <a:srgbClr val="2B2B2B"/>
                </a:solidFill>
                <a:latin typeface="Cambria" pitchFamily="34" charset="0"/>
                <a:ea typeface="Cambria" pitchFamily="34" charset="-122"/>
                <a:cs typeface="Cambria" pitchFamily="34" charset="-120"/>
              </a:rPr>
              <a:t>2</a:t>
            </a:r>
            <a:endParaRPr lang="en-US" sz="1800" dirty="0"/>
          </a:p>
        </p:txBody>
      </p:sp>
      <p:sp>
        <p:nvSpPr>
          <p:cNvPr id="15" name="Text 13"/>
          <p:cNvSpPr txBox="1"/>
          <p:nvPr/>
        </p:nvSpPr>
        <p:spPr>
          <a:xfrm>
            <a:off x="1600200" y="2926080"/>
            <a:ext cx="9784080" cy="1005840"/>
          </a:xfrm>
          <a:prstGeom prst="rect">
            <a:avLst/>
          </a:prstGeom>
          <a:noFill/>
          <a:ln/>
        </p:spPr>
        <p:txBody>
          <a:bodyPr wrap="square" lIns="0" tIns="0" rIns="0" bIns="0" rtlCol="0" anchor="ctr"/>
          <a:lstStyle/>
          <a:p>
            <a:pPr indent="0" marL="0">
              <a:buNone/>
            </a:pPr>
            <a:r>
              <a:rPr lang="en-US" sz="1900" dirty="0">
                <a:solidFill>
                  <a:srgbClr val="FFFFFF"/>
                </a:solidFill>
                <a:latin typeface="Calibri" pitchFamily="34" charset="0"/>
                <a:ea typeface="Calibri" pitchFamily="34" charset="-122"/>
                <a:cs typeface="Calibri" pitchFamily="34" charset="-120"/>
              </a:rPr>
              <a:t>With your partner, name three costume techniques and one costume idea for each character.</a:t>
            </a:r>
            <a:endParaRPr lang="en-US" sz="1900" dirty="0"/>
          </a:p>
        </p:txBody>
      </p:sp>
      <p:sp>
        <p:nvSpPr>
          <p:cNvPr id="16" name="Shape 14"/>
          <p:cNvSpPr/>
          <p:nvPr/>
        </p:nvSpPr>
        <p:spPr>
          <a:xfrm>
            <a:off x="548640" y="4114800"/>
            <a:ext cx="11064240" cy="1005840"/>
          </a:xfrm>
          <a:prstGeom prst="roundRect">
            <a:avLst>
              <a:gd name="adj" fmla="val 7273"/>
            </a:avLst>
          </a:prstGeom>
          <a:solidFill>
            <a:srgbClr val="3D3D3D"/>
          </a:solidFill>
          <a:ln w="9525">
            <a:solidFill>
              <a:srgbClr val="3D3D3D"/>
            </a:solidFill>
            <a:prstDash val="solid"/>
          </a:ln>
        </p:spPr>
      </p:sp>
      <p:sp>
        <p:nvSpPr>
          <p:cNvPr id="17" name="Shape 15"/>
          <p:cNvSpPr/>
          <p:nvPr/>
        </p:nvSpPr>
        <p:spPr>
          <a:xfrm>
            <a:off x="777240" y="4343400"/>
            <a:ext cx="548640" cy="548640"/>
          </a:xfrm>
          <a:prstGeom prst="ellipse">
            <a:avLst/>
          </a:prstGeom>
          <a:solidFill>
            <a:srgbClr val="C9A24B"/>
          </a:solidFill>
          <a:ln w="12700">
            <a:solidFill>
              <a:srgbClr val="C9A24B"/>
            </a:solidFill>
            <a:prstDash val="solid"/>
          </a:ln>
        </p:spPr>
      </p:sp>
      <p:sp>
        <p:nvSpPr>
          <p:cNvPr id="18" name="Text 16"/>
          <p:cNvSpPr txBox="1"/>
          <p:nvPr/>
        </p:nvSpPr>
        <p:spPr>
          <a:xfrm>
            <a:off x="777240" y="4343400"/>
            <a:ext cx="548640" cy="548640"/>
          </a:xfrm>
          <a:prstGeom prst="rect">
            <a:avLst/>
          </a:prstGeom>
          <a:noFill/>
          <a:ln/>
        </p:spPr>
        <p:txBody>
          <a:bodyPr wrap="square" lIns="0" tIns="0" rIns="0" bIns="0" rtlCol="0" anchor="ctr"/>
          <a:lstStyle/>
          <a:p>
            <a:pPr algn="ctr" indent="0" marL="0">
              <a:buNone/>
            </a:pPr>
            <a:r>
              <a:rPr lang="en-US" sz="1800" b="1" dirty="0">
                <a:solidFill>
                  <a:srgbClr val="2B2B2B"/>
                </a:solidFill>
                <a:latin typeface="Cambria" pitchFamily="34" charset="0"/>
                <a:ea typeface="Cambria" pitchFamily="34" charset="-122"/>
                <a:cs typeface="Cambria" pitchFamily="34" charset="-120"/>
              </a:rPr>
              <a:t>3</a:t>
            </a:r>
            <a:endParaRPr lang="en-US" sz="1800" dirty="0"/>
          </a:p>
        </p:txBody>
      </p:sp>
      <p:sp>
        <p:nvSpPr>
          <p:cNvPr id="19" name="Text 17"/>
          <p:cNvSpPr txBox="1"/>
          <p:nvPr/>
        </p:nvSpPr>
        <p:spPr>
          <a:xfrm>
            <a:off x="1600200" y="4114800"/>
            <a:ext cx="9784080" cy="1005840"/>
          </a:xfrm>
          <a:prstGeom prst="rect">
            <a:avLst/>
          </a:prstGeom>
          <a:noFill/>
          <a:ln/>
        </p:spPr>
        <p:txBody>
          <a:bodyPr wrap="square" lIns="0" tIns="0" rIns="0" bIns="0" rtlCol="0" anchor="ctr"/>
          <a:lstStyle/>
          <a:p>
            <a:pPr indent="0" marL="0">
              <a:buNone/>
            </a:pPr>
            <a:r>
              <a:rPr lang="en-US" sz="1900" dirty="0">
                <a:solidFill>
                  <a:srgbClr val="FFFFFF"/>
                </a:solidFill>
                <a:latin typeface="Calibri" pitchFamily="34" charset="0"/>
                <a:ea typeface="Calibri" pitchFamily="34" charset="-122"/>
                <a:cs typeface="Calibri" pitchFamily="34" charset="-120"/>
              </a:rPr>
              <a:t>Read your C, I and D sentences to your partner. Do they flow as one idea?</a:t>
            </a:r>
            <a:endParaRPr lang="en-US" sz="19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4F3F1"/>
        </a:solidFill>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2C4A6E"/>
          </a:solidFill>
          <a:ln w="12700">
            <a:solidFill>
              <a:srgbClr val="2C4A6E"/>
            </a:solidFill>
            <a:prstDash val="solid"/>
          </a:ln>
        </p:spPr>
      </p:sp>
      <p:sp>
        <p:nvSpPr>
          <p:cNvPr id="3" name="Text 1"/>
          <p:cNvSpPr txBox="1"/>
          <p:nvPr/>
        </p:nvSpPr>
        <p:spPr>
          <a:xfrm>
            <a:off x="548640" y="457200"/>
            <a:ext cx="822960" cy="82296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E</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indent="0" marL="0">
              <a:buNone/>
            </a:pPr>
            <a:r>
              <a:rPr lang="en-US" sz="1500" b="1" spc="100" kern="0" dirty="0">
                <a:solidFill>
                  <a:srgbClr val="2C4A6E"/>
                </a:solidFill>
                <a:latin typeface="Calibri" pitchFamily="34" charset="0"/>
                <a:ea typeface="Calibri" pitchFamily="34" charset="-122"/>
                <a:cs typeface="Calibri" pitchFamily="34" charset="-120"/>
              </a:rPr>
              <a:t>EVALUATE — I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Why does your costume work?</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EVALUATE — I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sp>
      <p:sp>
        <p:nvSpPr>
          <p:cNvPr id="9" name="Text 7"/>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 DO  ·  2 MIN</a:t>
            </a:r>
            <a:endParaRPr lang="en-US" sz="1400" dirty="0"/>
          </a:p>
        </p:txBody>
      </p:sp>
      <p:sp>
        <p:nvSpPr>
          <p:cNvPr id="10" name="Shape 8"/>
          <p:cNvSpPr/>
          <p:nvPr/>
        </p:nvSpPr>
        <p:spPr>
          <a:xfrm>
            <a:off x="548640" y="1691640"/>
            <a:ext cx="5120640" cy="4480560"/>
          </a:xfrm>
          <a:prstGeom prst="roundRect">
            <a:avLst>
              <a:gd name="adj" fmla="val 1633"/>
            </a:avLst>
          </a:prstGeom>
          <a:solidFill>
            <a:srgbClr val="FFFFFF"/>
          </a:solidFill>
          <a:ln w="9525">
            <a:solidFill>
              <a:srgbClr val="FFFFFF"/>
            </a:solidFill>
            <a:prstDash val="solid"/>
          </a:ln>
        </p:spPr>
      </p:sp>
      <p:sp>
        <p:nvSpPr>
          <p:cNvPr id="11" name="Text 9"/>
          <p:cNvSpPr txBox="1"/>
          <p:nvPr/>
        </p:nvSpPr>
        <p:spPr>
          <a:xfrm>
            <a:off x="822960" y="1920240"/>
            <a:ext cx="4572000" cy="320040"/>
          </a:xfrm>
          <a:prstGeom prst="rect">
            <a:avLst/>
          </a:prstGeom>
          <a:noFill/>
          <a:ln/>
        </p:spPr>
        <p:txBody>
          <a:bodyPr wrap="square" lIns="0" tIns="0" rIns="0" bIns="0" rtlCol="0" anchor="t"/>
          <a:lstStyle/>
          <a:p>
            <a:pPr indent="0" marL="0">
              <a:buNone/>
            </a:pPr>
            <a:r>
              <a:rPr lang="en-US" sz="1300" b="1" spc="100" kern="0" dirty="0">
                <a:solidFill>
                  <a:srgbClr val="2C4A6E"/>
                </a:solidFill>
                <a:latin typeface="Calibri" pitchFamily="34" charset="0"/>
                <a:ea typeface="Calibri" pitchFamily="34" charset="-122"/>
                <a:cs typeface="Calibri" pitchFamily="34" charset="-120"/>
              </a:rPr>
              <a:t>WHAT TO INCLUDE</a:t>
            </a:r>
            <a:endParaRPr lang="en-US" sz="1300" dirty="0"/>
          </a:p>
        </p:txBody>
      </p:sp>
      <p:sp>
        <p:nvSpPr>
          <p:cNvPr id="12" name="Text 10"/>
          <p:cNvSpPr txBox="1"/>
          <p:nvPr/>
        </p:nvSpPr>
        <p:spPr>
          <a:xfrm>
            <a:off x="822960" y="2377440"/>
            <a:ext cx="4572000" cy="365760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Explain HOW the costume choice is effective.</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Show it is achievable: what would you need to make it?</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DNA was written for youth theatre: link to Simon Daw's simple uniform concept.</a:t>
            </a:r>
            <a:endParaRPr lang="en-US" sz="1600" dirty="0"/>
          </a:p>
        </p:txBody>
      </p:sp>
      <p:sp>
        <p:nvSpPr>
          <p:cNvPr id="13" name="Shape 11"/>
          <p:cNvSpPr/>
          <p:nvPr/>
        </p:nvSpPr>
        <p:spPr>
          <a:xfrm>
            <a:off x="5852160" y="1691640"/>
            <a:ext cx="5760720" cy="4480560"/>
          </a:xfrm>
          <a:prstGeom prst="roundRect">
            <a:avLst>
              <a:gd name="adj" fmla="val 1633"/>
            </a:avLst>
          </a:prstGeom>
          <a:solidFill>
            <a:srgbClr val="2B2B2B"/>
          </a:solidFill>
          <a:ln w="9525">
            <a:solidFill>
              <a:srgbClr val="2B2B2B"/>
            </a:solidFill>
            <a:prstDash val="solid"/>
          </a:ln>
        </p:spPr>
      </p:sp>
      <p:sp>
        <p:nvSpPr>
          <p:cNvPr id="14" name="Text 12"/>
          <p:cNvSpPr txBox="1"/>
          <p:nvPr/>
        </p:nvSpPr>
        <p:spPr>
          <a:xfrm>
            <a:off x="6126480" y="1920240"/>
            <a:ext cx="5212080" cy="320040"/>
          </a:xfrm>
          <a:prstGeom prst="rect">
            <a:avLst/>
          </a:prstGeom>
          <a:noFill/>
          <a:ln/>
        </p:spPr>
        <p:txBody>
          <a:bodyPr wrap="square" lIns="0" tIns="0" rIns="0" bIns="0" rtlCol="0" anchor="t"/>
          <a:lstStyle/>
          <a:p>
            <a:pPr indent="0" marL="0">
              <a:buNone/>
            </a:pPr>
            <a:r>
              <a:rPr lang="en-US" sz="1300" b="1" spc="100" kern="0" dirty="0">
                <a:solidFill>
                  <a:srgbClr val="C9A24B"/>
                </a:solidFill>
                <a:latin typeface="Calibri" pitchFamily="34" charset="0"/>
                <a:ea typeface="Calibri" pitchFamily="34" charset="-122"/>
                <a:cs typeface="Calibri" pitchFamily="34" charset="-120"/>
              </a:rPr>
              <a:t>MY MODEL — COSTUME, JOHN TATE BANS THE WORD</a:t>
            </a:r>
            <a:endParaRPr lang="en-US" sz="1300" dirty="0"/>
          </a:p>
        </p:txBody>
      </p:sp>
      <p:sp>
        <p:nvSpPr>
          <p:cNvPr id="15" name="Text 13"/>
          <p:cNvSpPr txBox="1"/>
          <p:nvPr/>
        </p:nvSpPr>
        <p:spPr>
          <a:xfrm>
            <a:off x="6126480" y="2377440"/>
            <a:ext cx="5212080" cy="3566160"/>
          </a:xfrm>
          <a:prstGeom prst="rect">
            <a:avLst/>
          </a:prstGeom>
          <a:noFill/>
          <a:ln/>
        </p:spPr>
        <p:txBody>
          <a:bodyPr wrap="square" lIns="0" tIns="0" rIns="0" bIns="0" rtlCol="0" anchor="t"/>
          <a:lstStyle/>
          <a:p>
            <a:pPr indent="0" marL="0">
              <a:buNone/>
            </a:pPr>
            <a:r>
              <a:rPr lang="en-US" sz="1800" i="1" dirty="0">
                <a:solidFill>
                  <a:srgbClr val="F4F3F1"/>
                </a:solidFill>
                <a:latin typeface="Calibri" pitchFamily="34" charset="0"/>
                <a:ea typeface="Calibri" pitchFamily="34" charset="-122"/>
                <a:cs typeface="Calibri" pitchFamily="34" charset="-120"/>
              </a:rPr>
              <a:t>"This is effective because it needs only a standard school uniform, and the loosened tie is a detail the actor controls, so it costs nothing and keeps Simon Daw's simple uniform concept."</a:t>
            </a:r>
            <a:endParaRPr lang="en-US" sz="18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4F3F1"/>
        </a:solidFill>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2C4A6E"/>
          </a:solidFill>
          <a:ln w="12700">
            <a:solidFill>
              <a:srgbClr val="2C4A6E"/>
            </a:solidFill>
            <a:prstDash val="solid"/>
          </a:ln>
        </p:spPr>
      </p:sp>
      <p:sp>
        <p:nvSpPr>
          <p:cNvPr id="3" name="Text 1"/>
          <p:cNvSpPr txBox="1"/>
          <p:nvPr/>
        </p:nvSpPr>
        <p:spPr>
          <a:xfrm>
            <a:off x="548640" y="457200"/>
            <a:ext cx="822960" cy="82296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E</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indent="0" marL="0">
              <a:buNone/>
            </a:pPr>
            <a:r>
              <a:rPr lang="en-US" sz="1500" b="1" spc="100" kern="0" dirty="0">
                <a:solidFill>
                  <a:srgbClr val="2C4A6E"/>
                </a:solidFill>
                <a:latin typeface="Calibri" pitchFamily="34" charset="0"/>
                <a:ea typeface="Calibri" pitchFamily="34" charset="-122"/>
                <a:cs typeface="Calibri" pitchFamily="34" charset="-120"/>
              </a:rPr>
              <a:t>EVALUATE — WE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Build it together: Danny panics</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EVALUATE — We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8A8173"/>
          </a:solidFill>
          <a:ln w="19050">
            <a:solidFill>
              <a:srgbClr val="8A8173"/>
            </a:solidFill>
            <a:prstDash val="solid"/>
          </a:ln>
        </p:spPr>
      </p:sp>
      <p:sp>
        <p:nvSpPr>
          <p:cNvPr id="9" name="Text 7"/>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WE DO  ·  2 MIN</a:t>
            </a:r>
            <a:endParaRPr lang="en-US" sz="1400" dirty="0"/>
          </a:p>
        </p:txBody>
      </p:sp>
      <p:sp>
        <p:nvSpPr>
          <p:cNvPr id="10" name="Shape 8"/>
          <p:cNvSpPr/>
          <p:nvPr/>
        </p:nvSpPr>
        <p:spPr>
          <a:xfrm>
            <a:off x="548640" y="1691640"/>
            <a:ext cx="5120640" cy="4480560"/>
          </a:xfrm>
          <a:prstGeom prst="roundRect">
            <a:avLst>
              <a:gd name="adj" fmla="val 1633"/>
            </a:avLst>
          </a:prstGeom>
          <a:solidFill>
            <a:srgbClr val="FFFFFF"/>
          </a:solidFill>
          <a:ln w="9525">
            <a:solidFill>
              <a:srgbClr val="FFFFFF"/>
            </a:solidFill>
            <a:prstDash val="solid"/>
          </a:ln>
        </p:spPr>
      </p:sp>
      <p:sp>
        <p:nvSpPr>
          <p:cNvPr id="11" name="Text 9"/>
          <p:cNvSpPr txBox="1"/>
          <p:nvPr/>
        </p:nvSpPr>
        <p:spPr>
          <a:xfrm>
            <a:off x="822960" y="1920240"/>
            <a:ext cx="4572000" cy="320040"/>
          </a:xfrm>
          <a:prstGeom prst="rect">
            <a:avLst/>
          </a:prstGeom>
          <a:noFill/>
          <a:ln/>
        </p:spPr>
        <p:txBody>
          <a:bodyPr wrap="square" lIns="0" tIns="0" rIns="0" bIns="0" rtlCol="0" anchor="t"/>
          <a:lstStyle/>
          <a:p>
            <a:pPr indent="0" marL="0">
              <a:buNone/>
            </a:pPr>
            <a:r>
              <a:rPr lang="en-US" sz="1300" b="1" spc="100" kern="0" dirty="0">
                <a:solidFill>
                  <a:srgbClr val="2C4A6E"/>
                </a:solidFill>
                <a:latin typeface="Calibri" pitchFamily="34" charset="0"/>
                <a:ea typeface="Calibri" pitchFamily="34" charset="-122"/>
                <a:cs typeface="Calibri" pitchFamily="34" charset="-120"/>
              </a:rPr>
              <a:t>QUESTIONS FOR THE CLASS</a:t>
            </a:r>
            <a:endParaRPr lang="en-US" sz="1300" dirty="0"/>
          </a:p>
        </p:txBody>
      </p:sp>
      <p:sp>
        <p:nvSpPr>
          <p:cNvPr id="12" name="Text 10"/>
          <p:cNvSpPr txBox="1"/>
          <p:nvPr/>
        </p:nvSpPr>
        <p:spPr>
          <a:xfrm>
            <a:off x="822960" y="2377440"/>
            <a:ext cx="4572000" cy="3657600"/>
          </a:xfrm>
          <a:prstGeom prst="rect">
            <a:avLst/>
          </a:prstGeom>
          <a:noFill/>
          <a:ln/>
        </p:spPr>
        <p:txBody>
          <a:bodyPr wrap="square" lIns="0" tIns="0" rIns="0" bIns="0" rtlCol="0" anchor="t"/>
          <a:lstStyle/>
          <a:p>
            <a:pPr marL="342900" indent="-342900">
              <a:spcAft>
                <a:spcPts val="1000"/>
              </a:spcAft>
              <a:buSzPct val="100000"/>
              <a:buFont typeface="+mj-lt"/>
              <a:buAutoNum type="arabicPeriod" startAt="1"/>
            </a:pPr>
            <a:r>
              <a:rPr lang="en-US" sz="1600" dirty="0">
                <a:solidFill>
                  <a:srgbClr val="222222"/>
                </a:solidFill>
                <a:latin typeface="Calibri" pitchFamily="34" charset="0"/>
                <a:ea typeface="Calibri" pitchFamily="34" charset="-122"/>
                <a:cs typeface="Calibri" pitchFamily="34" charset="-120"/>
              </a:rPr>
              <a:t>What would Danny's costume cost a school to make?</a:t>
            </a:r>
            <a:endParaRPr lang="en-US" sz="1600" dirty="0"/>
          </a:p>
          <a:p>
            <a:pPr marL="342900" indent="-342900">
              <a:spcAft>
                <a:spcPts val="1000"/>
              </a:spcAft>
              <a:buSzPct val="100000"/>
              <a:buFont typeface="+mj-lt"/>
              <a:buAutoNum type="arabicPeriod" startAt="1"/>
            </a:pPr>
            <a:r>
              <a:rPr lang="en-US" sz="1600" dirty="0">
                <a:solidFill>
                  <a:srgbClr val="222222"/>
                </a:solidFill>
                <a:latin typeface="Calibri" pitchFamily="34" charset="0"/>
                <a:ea typeface="Calibri" pitchFamily="34" charset="-122"/>
                <a:cs typeface="Calibri" pitchFamily="34" charset="-120"/>
              </a:rPr>
              <a:t>Why is one small badge so powerful?</a:t>
            </a:r>
            <a:endParaRPr lang="en-US" sz="1600" dirty="0"/>
          </a:p>
        </p:txBody>
      </p:sp>
      <p:sp>
        <p:nvSpPr>
          <p:cNvPr id="13" name="Shape 11"/>
          <p:cNvSpPr/>
          <p:nvPr/>
        </p:nvSpPr>
        <p:spPr>
          <a:xfrm>
            <a:off x="5852160" y="1691640"/>
            <a:ext cx="5760720" cy="4480560"/>
          </a:xfrm>
          <a:prstGeom prst="roundRect">
            <a:avLst>
              <a:gd name="adj" fmla="val 1633"/>
            </a:avLst>
          </a:prstGeom>
          <a:solidFill>
            <a:srgbClr val="FFFFFF"/>
          </a:solidFill>
          <a:ln w="19050">
            <a:solidFill>
              <a:srgbClr val="2C4A6E"/>
            </a:solidFill>
            <a:prstDash val="solid"/>
          </a:ln>
        </p:spPr>
      </p:sp>
      <p:sp>
        <p:nvSpPr>
          <p:cNvPr id="14" name="Text 12"/>
          <p:cNvSpPr txBox="1"/>
          <p:nvPr/>
        </p:nvSpPr>
        <p:spPr>
          <a:xfrm>
            <a:off x="6126480" y="1920240"/>
            <a:ext cx="5212080" cy="320040"/>
          </a:xfrm>
          <a:prstGeom prst="rect">
            <a:avLst/>
          </a:prstGeom>
          <a:noFill/>
          <a:ln/>
        </p:spPr>
        <p:txBody>
          <a:bodyPr wrap="square" lIns="0" tIns="0" rIns="0" bIns="0" rtlCol="0" anchor="t"/>
          <a:lstStyle/>
          <a:p>
            <a:pPr indent="0" marL="0">
              <a:buNone/>
            </a:pPr>
            <a:r>
              <a:rPr lang="en-US" sz="1300" b="1" spc="100" kern="0" dirty="0">
                <a:solidFill>
                  <a:srgbClr val="2C4A6E"/>
                </a:solidFill>
                <a:latin typeface="Calibri" pitchFamily="34" charset="0"/>
                <a:ea typeface="Calibri" pitchFamily="34" charset="-122"/>
                <a:cs typeface="Calibri" pitchFamily="34" charset="-120"/>
              </a:rPr>
              <a:t>OUR SENTENCE</a:t>
            </a:r>
            <a:endParaRPr lang="en-US" sz="1300" dirty="0"/>
          </a:p>
        </p:txBody>
      </p:sp>
      <p:sp>
        <p:nvSpPr>
          <p:cNvPr id="15" name="Text 13"/>
          <p:cNvSpPr txBox="1"/>
          <p:nvPr/>
        </p:nvSpPr>
        <p:spPr>
          <a:xfrm>
            <a:off x="6126480" y="2377440"/>
            <a:ext cx="5212080" cy="1463040"/>
          </a:xfrm>
          <a:prstGeom prst="rect">
            <a:avLst/>
          </a:prstGeom>
          <a:noFill/>
          <a:ln/>
        </p:spPr>
        <p:txBody>
          <a:bodyPr wrap="square" lIns="0" tIns="0" rIns="0" bIns="0" rtlCol="0" anchor="t"/>
          <a:lstStyle/>
          <a:p>
            <a:pPr indent="0" marL="0">
              <a:buNone/>
            </a:pPr>
            <a:r>
              <a:rPr lang="en-US" sz="1900" dirty="0">
                <a:solidFill>
                  <a:srgbClr val="222222"/>
                </a:solidFill>
                <a:latin typeface="Cambria" pitchFamily="34" charset="0"/>
                <a:ea typeface="Cambria" pitchFamily="34" charset="-122"/>
                <a:cs typeface="Cambria" pitchFamily="34" charset="-120"/>
              </a:rPr>
              <a:t>This is effective because ______. It is achievable for a school production because ______.</a:t>
            </a:r>
            <a:endParaRPr lang="en-US" sz="1900" dirty="0"/>
          </a:p>
        </p:txBody>
      </p:sp>
      <p:sp>
        <p:nvSpPr>
          <p:cNvPr id="16" name="Text 14"/>
          <p:cNvSpPr txBox="1"/>
          <p:nvPr/>
        </p:nvSpPr>
        <p:spPr>
          <a:xfrm>
            <a:off x="6126480" y="3977640"/>
            <a:ext cx="5212080" cy="365760"/>
          </a:xfrm>
          <a:prstGeom prst="rect">
            <a:avLst/>
          </a:prstGeom>
          <a:noFill/>
          <a:ln/>
        </p:spPr>
        <p:txBody>
          <a:bodyPr wrap="square" lIns="0" tIns="0" rIns="0" bIns="0" rtlCol="0" anchor="t"/>
          <a:lstStyle/>
          <a:p>
            <a:pPr indent="0" marL="0">
              <a:buNone/>
            </a:pPr>
            <a:r>
              <a:rPr lang="en-US" sz="1400" b="1" dirty="0">
                <a:solidFill>
                  <a:srgbClr val="5A5A5A"/>
                </a:solidFill>
                <a:latin typeface="Calibri" pitchFamily="34" charset="0"/>
                <a:ea typeface="Calibri" pitchFamily="34" charset="-122"/>
                <a:cs typeface="Calibri" pitchFamily="34" charset="-120"/>
              </a:rPr>
              <a:t>Class version:</a:t>
            </a:r>
            <a:endParaRPr lang="en-US" sz="1400" dirty="0"/>
          </a:p>
        </p:txBody>
      </p:sp>
      <p:sp>
        <p:nvSpPr>
          <p:cNvPr id="17" name="Shape 15"/>
          <p:cNvSpPr/>
          <p:nvPr/>
        </p:nvSpPr>
        <p:spPr>
          <a:xfrm>
            <a:off x="6126480" y="4663440"/>
            <a:ext cx="5212080" cy="0"/>
          </a:xfrm>
          <a:prstGeom prst="line">
            <a:avLst/>
          </a:prstGeom>
          <a:noFill/>
          <a:ln w="12700">
            <a:solidFill>
              <a:srgbClr val="DDD9D2"/>
            </a:solidFill>
            <a:prstDash val="solid"/>
          </a:ln>
        </p:spPr>
      </p:sp>
      <p:sp>
        <p:nvSpPr>
          <p:cNvPr id="18" name="Shape 16"/>
          <p:cNvSpPr/>
          <p:nvPr/>
        </p:nvSpPr>
        <p:spPr>
          <a:xfrm>
            <a:off x="6126480" y="5120640"/>
            <a:ext cx="5212080" cy="0"/>
          </a:xfrm>
          <a:prstGeom prst="line">
            <a:avLst/>
          </a:prstGeom>
          <a:noFill/>
          <a:ln w="12700">
            <a:solidFill>
              <a:srgbClr val="DDD9D2"/>
            </a:solidFill>
            <a:prstDash val="solid"/>
          </a:ln>
        </p:spPr>
      </p:sp>
      <p:sp>
        <p:nvSpPr>
          <p:cNvPr id="19" name="Shape 17"/>
          <p:cNvSpPr/>
          <p:nvPr/>
        </p:nvSpPr>
        <p:spPr>
          <a:xfrm>
            <a:off x="6126480" y="5577840"/>
            <a:ext cx="5212080" cy="0"/>
          </a:xfrm>
          <a:prstGeom prst="line">
            <a:avLst/>
          </a:prstGeom>
          <a:noFill/>
          <a:ln w="12700">
            <a:solidFill>
              <a:srgbClr val="DDD9D2"/>
            </a:solidFill>
            <a:prstDash val="solid"/>
          </a:ln>
        </p:spPr>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4F3F1"/>
        </a:solidFill>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2C4A6E"/>
          </a:solidFill>
          <a:ln w="12700">
            <a:solidFill>
              <a:srgbClr val="2C4A6E"/>
            </a:solidFill>
            <a:prstDash val="solid"/>
          </a:ln>
        </p:spPr>
      </p:sp>
      <p:sp>
        <p:nvSpPr>
          <p:cNvPr id="3" name="Text 1"/>
          <p:cNvSpPr txBox="1"/>
          <p:nvPr/>
        </p:nvSpPr>
        <p:spPr>
          <a:xfrm>
            <a:off x="548640" y="457200"/>
            <a:ext cx="822960" cy="82296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E</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indent="0" marL="0">
              <a:buNone/>
            </a:pPr>
            <a:r>
              <a:rPr lang="en-US" sz="1500" b="1" spc="100" kern="0" dirty="0">
                <a:solidFill>
                  <a:srgbClr val="2C4A6E"/>
                </a:solidFill>
                <a:latin typeface="Calibri" pitchFamily="34" charset="0"/>
                <a:ea typeface="Calibri" pitchFamily="34" charset="-122"/>
                <a:cs typeface="Calibri" pitchFamily="34" charset="-120"/>
              </a:rPr>
              <a:t>EVALUATE — YOU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Write your evaluate sentence</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EVALUATE — You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C43B3B"/>
          </a:solidFill>
          <a:ln w="19050">
            <a:solidFill>
              <a:srgbClr val="C43B3B"/>
            </a:solidFill>
            <a:prstDash val="solid"/>
          </a:ln>
        </p:spPr>
      </p:sp>
      <p:sp>
        <p:nvSpPr>
          <p:cNvPr id="9" name="Text 7"/>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YOU DO  ·  3 MIN</a:t>
            </a:r>
            <a:endParaRPr lang="en-US" sz="1400" dirty="0"/>
          </a:p>
        </p:txBody>
      </p:sp>
      <p:sp>
        <p:nvSpPr>
          <p:cNvPr id="10" name="Text 8"/>
          <p:cNvSpPr txBox="1"/>
          <p:nvPr/>
        </p:nvSpPr>
        <p:spPr>
          <a:xfrm>
            <a:off x="548640" y="1417320"/>
            <a:ext cx="11064240" cy="365760"/>
          </a:xfrm>
          <a:prstGeom prst="rect">
            <a:avLst/>
          </a:prstGeom>
          <a:noFill/>
          <a:ln/>
        </p:spPr>
        <p:txBody>
          <a:bodyPr wrap="square" lIns="0" tIns="0" rIns="0" bIns="0" rtlCol="0" anchor="t"/>
          <a:lstStyle/>
          <a:p>
            <a:pPr indent="0" marL="0">
              <a:buNone/>
            </a:pPr>
            <a:r>
              <a:rPr lang="en-US" sz="1500" i="1" dirty="0">
                <a:solidFill>
                  <a:srgbClr val="5A5A5A"/>
                </a:solidFill>
                <a:latin typeface="Calibri" pitchFamily="34" charset="0"/>
                <a:ea typeface="Calibri" pitchFamily="34" charset="-122"/>
                <a:cs typeface="Calibri" pitchFamily="34" charset="-120"/>
              </a:rPr>
              <a:t>Costume · your key moment from Task 1 · write in the Evaluate section of your booklet</a:t>
            </a:r>
            <a:endParaRPr lang="en-US" sz="1500" dirty="0"/>
          </a:p>
        </p:txBody>
      </p:sp>
      <p:sp>
        <p:nvSpPr>
          <p:cNvPr id="11" name="Shape 9"/>
          <p:cNvSpPr/>
          <p:nvPr/>
        </p:nvSpPr>
        <p:spPr>
          <a:xfrm>
            <a:off x="548640" y="1874520"/>
            <a:ext cx="4846320" cy="3246120"/>
          </a:xfrm>
          <a:prstGeom prst="roundRect">
            <a:avLst>
              <a:gd name="adj" fmla="val 2254"/>
            </a:avLst>
          </a:prstGeom>
          <a:solidFill>
            <a:srgbClr val="FFFFFF"/>
          </a:solidFill>
          <a:ln w="9525">
            <a:solidFill>
              <a:srgbClr val="FFFFFF"/>
            </a:solidFill>
            <a:prstDash val="solid"/>
          </a:ln>
        </p:spPr>
      </p:sp>
      <p:sp>
        <p:nvSpPr>
          <p:cNvPr id="12" name="Shape 10"/>
          <p:cNvSpPr/>
          <p:nvPr/>
        </p:nvSpPr>
        <p:spPr>
          <a:xfrm>
            <a:off x="777240" y="2057400"/>
            <a:ext cx="1463040" cy="411480"/>
          </a:xfrm>
          <a:prstGeom prst="roundRect">
            <a:avLst>
              <a:gd name="adj" fmla="val 48889"/>
            </a:avLst>
          </a:prstGeom>
          <a:solidFill>
            <a:srgbClr val="8A8173"/>
          </a:solidFill>
          <a:ln w="12700">
            <a:solidFill>
              <a:srgbClr val="8A8173"/>
            </a:solidFill>
            <a:prstDash val="solid"/>
          </a:ln>
        </p:spPr>
      </p:sp>
      <p:sp>
        <p:nvSpPr>
          <p:cNvPr id="13" name="Text 11"/>
          <p:cNvSpPr txBox="1"/>
          <p:nvPr/>
        </p:nvSpPr>
        <p:spPr>
          <a:xfrm>
            <a:off x="777240" y="205740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SUPPORT</a:t>
            </a:r>
            <a:endParaRPr lang="en-US" sz="1300" dirty="0"/>
          </a:p>
        </p:txBody>
      </p:sp>
      <p:sp>
        <p:nvSpPr>
          <p:cNvPr id="14" name="Text 12"/>
          <p:cNvSpPr txBox="1"/>
          <p:nvPr/>
        </p:nvSpPr>
        <p:spPr>
          <a:xfrm>
            <a:off x="777240" y="2606040"/>
            <a:ext cx="4389120" cy="1051560"/>
          </a:xfrm>
          <a:prstGeom prst="rect">
            <a:avLst/>
          </a:prstGeom>
          <a:noFill/>
          <a:ln/>
        </p:spPr>
        <p:txBody>
          <a:bodyPr wrap="square" lIns="0" tIns="0" rIns="0" bIns="0" rtlCol="0" anchor="t"/>
          <a:lstStyle/>
          <a:p>
            <a:pPr indent="0" marL="0">
              <a:spcAft>
                <a:spcPts val="400"/>
              </a:spcAft>
              <a:buNone/>
            </a:pPr>
            <a:r>
              <a:rPr lang="en-US" sz="1400" dirty="0">
                <a:solidFill>
                  <a:srgbClr val="222222"/>
                </a:solidFill>
                <a:latin typeface="Calibri" pitchFamily="34" charset="0"/>
                <a:ea typeface="Calibri" pitchFamily="34" charset="-122"/>
                <a:cs typeface="Calibri" pitchFamily="34" charset="-120"/>
              </a:rPr>
              <a:t>"This would be effective because ______."</a:t>
            </a:r>
            <a:endParaRPr lang="en-US" sz="1400" dirty="0"/>
          </a:p>
          <a:p>
            <a:pPr indent="0" marL="0">
              <a:spcAft>
                <a:spcPts val="400"/>
              </a:spcAft>
              <a:buNone/>
            </a:pPr>
            <a:r>
              <a:rPr lang="en-US" sz="1400" dirty="0">
                <a:solidFill>
                  <a:srgbClr val="222222"/>
                </a:solidFill>
                <a:latin typeface="Calibri" pitchFamily="34" charset="0"/>
                <a:ea typeface="Calibri" pitchFamily="34" charset="-122"/>
                <a:cs typeface="Calibri" pitchFamily="34" charset="-120"/>
              </a:rPr>
              <a:t>"It is achievable for a school production because it only needs ______."</a:t>
            </a:r>
            <a:endParaRPr lang="en-US" sz="1400" dirty="0"/>
          </a:p>
        </p:txBody>
      </p:sp>
      <p:sp>
        <p:nvSpPr>
          <p:cNvPr id="15" name="Text 13"/>
          <p:cNvSpPr txBox="1"/>
          <p:nvPr/>
        </p:nvSpPr>
        <p:spPr>
          <a:xfrm>
            <a:off x="777240" y="3749040"/>
            <a:ext cx="4389120" cy="1280160"/>
          </a:xfrm>
          <a:prstGeom prst="rect">
            <a:avLst/>
          </a:prstGeom>
          <a:noFill/>
          <a:ln/>
        </p:spPr>
        <p:txBody>
          <a:bodyPr wrap="square" lIns="0" tIns="0" rIns="0" bIns="0" rtlCol="0" anchor="t"/>
          <a:lstStyle/>
          <a:p>
            <a:pPr indent="0" marL="0">
              <a:buNone/>
            </a:pPr>
            <a:r>
              <a:rPr lang="en-US" sz="1200" dirty="0">
                <a:solidFill>
                  <a:srgbClr val="5A5A5A"/>
                </a:solidFill>
                <a:latin typeface="Calibri" pitchFamily="34" charset="0"/>
                <a:ea typeface="Calibri" pitchFamily="34" charset="-122"/>
                <a:cs typeface="Calibri" pitchFamily="34" charset="-120"/>
              </a:rPr>
              <a:t>Practical words: only needs · an old uniform · a charity-shop find · sandpaper and dye · achievable · reflects Simon Daw's uniform concept</a:t>
            </a:r>
            <a:endParaRPr lang="en-US" sz="1200" dirty="0"/>
          </a:p>
        </p:txBody>
      </p:sp>
      <p:sp>
        <p:nvSpPr>
          <p:cNvPr id="16" name="Shape 14"/>
          <p:cNvSpPr/>
          <p:nvPr/>
        </p:nvSpPr>
        <p:spPr>
          <a:xfrm>
            <a:off x="5577840" y="1874520"/>
            <a:ext cx="3017520" cy="3246120"/>
          </a:xfrm>
          <a:prstGeom prst="roundRect">
            <a:avLst>
              <a:gd name="adj" fmla="val 2424"/>
            </a:avLst>
          </a:prstGeom>
          <a:solidFill>
            <a:srgbClr val="FFFFFF"/>
          </a:solidFill>
          <a:ln w="9525">
            <a:solidFill>
              <a:srgbClr val="FFFFFF"/>
            </a:solidFill>
            <a:prstDash val="solid"/>
          </a:ln>
        </p:spPr>
      </p:sp>
      <p:sp>
        <p:nvSpPr>
          <p:cNvPr id="17" name="Shape 15"/>
          <p:cNvSpPr/>
          <p:nvPr/>
        </p:nvSpPr>
        <p:spPr>
          <a:xfrm>
            <a:off x="5806440" y="2057400"/>
            <a:ext cx="1463040" cy="411480"/>
          </a:xfrm>
          <a:prstGeom prst="roundRect">
            <a:avLst>
              <a:gd name="adj" fmla="val 48889"/>
            </a:avLst>
          </a:prstGeom>
          <a:solidFill>
            <a:srgbClr val="2C4A6E"/>
          </a:solidFill>
          <a:ln w="12700">
            <a:solidFill>
              <a:srgbClr val="2C4A6E"/>
            </a:solidFill>
            <a:prstDash val="solid"/>
          </a:ln>
        </p:spPr>
      </p:sp>
      <p:sp>
        <p:nvSpPr>
          <p:cNvPr id="18" name="Text 16"/>
          <p:cNvSpPr txBox="1"/>
          <p:nvPr/>
        </p:nvSpPr>
        <p:spPr>
          <a:xfrm>
            <a:off x="5806440" y="205740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CORE</a:t>
            </a:r>
            <a:endParaRPr lang="en-US" sz="1300" dirty="0"/>
          </a:p>
        </p:txBody>
      </p:sp>
      <p:sp>
        <p:nvSpPr>
          <p:cNvPr id="19" name="Text 17"/>
          <p:cNvSpPr txBox="1"/>
          <p:nvPr/>
        </p:nvSpPr>
        <p:spPr>
          <a:xfrm>
            <a:off x="5806440" y="2606040"/>
            <a:ext cx="2560320" cy="2377440"/>
          </a:xfrm>
          <a:prstGeom prst="rect">
            <a:avLst/>
          </a:prstGeom>
          <a:noFill/>
          <a:ln/>
        </p:spPr>
        <p:txBody>
          <a:bodyPr wrap="square" lIns="0" tIns="0" rIns="0" bIns="0" rtlCol="0" anchor="t"/>
          <a:lstStyle/>
          <a:p>
            <a:pPr indent="0" marL="0">
              <a:buNone/>
            </a:pPr>
            <a:r>
              <a:rPr lang="en-US" sz="1550" dirty="0">
                <a:solidFill>
                  <a:srgbClr val="222222"/>
                </a:solidFill>
                <a:latin typeface="Calibri" pitchFamily="34" charset="0"/>
                <a:ea typeface="Calibri" pitchFamily="34" charset="-122"/>
                <a:cs typeface="Calibri" pitchFamily="34" charset="-120"/>
              </a:rPr>
              <a:t>Explain why it works AND why it is achievable.</a:t>
            </a:r>
            <a:endParaRPr lang="en-US" sz="1550" dirty="0"/>
          </a:p>
        </p:txBody>
      </p:sp>
      <p:sp>
        <p:nvSpPr>
          <p:cNvPr id="20" name="Shape 18"/>
          <p:cNvSpPr/>
          <p:nvPr/>
        </p:nvSpPr>
        <p:spPr>
          <a:xfrm>
            <a:off x="8778240" y="1874520"/>
            <a:ext cx="3017520" cy="3246120"/>
          </a:xfrm>
          <a:prstGeom prst="roundRect">
            <a:avLst>
              <a:gd name="adj" fmla="val 2424"/>
            </a:avLst>
          </a:prstGeom>
          <a:solidFill>
            <a:srgbClr val="FFFFFF"/>
          </a:solidFill>
          <a:ln w="9525">
            <a:solidFill>
              <a:srgbClr val="FFFFFF"/>
            </a:solidFill>
            <a:prstDash val="solid"/>
          </a:ln>
        </p:spPr>
      </p:sp>
      <p:sp>
        <p:nvSpPr>
          <p:cNvPr id="21" name="Shape 19"/>
          <p:cNvSpPr/>
          <p:nvPr/>
        </p:nvSpPr>
        <p:spPr>
          <a:xfrm>
            <a:off x="9006840" y="2057400"/>
            <a:ext cx="1463040" cy="411480"/>
          </a:xfrm>
          <a:prstGeom prst="roundRect">
            <a:avLst>
              <a:gd name="adj" fmla="val 48889"/>
            </a:avLst>
          </a:prstGeom>
          <a:solidFill>
            <a:srgbClr val="2B2B2B"/>
          </a:solidFill>
          <a:ln w="12700">
            <a:solidFill>
              <a:srgbClr val="2B2B2B"/>
            </a:solidFill>
            <a:prstDash val="solid"/>
          </a:ln>
        </p:spPr>
      </p:sp>
      <p:sp>
        <p:nvSpPr>
          <p:cNvPr id="22" name="Text 20"/>
          <p:cNvSpPr txBox="1"/>
          <p:nvPr/>
        </p:nvSpPr>
        <p:spPr>
          <a:xfrm>
            <a:off x="9006840" y="205740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STRETCH</a:t>
            </a:r>
            <a:endParaRPr lang="en-US" sz="1300" dirty="0"/>
          </a:p>
        </p:txBody>
      </p:sp>
      <p:sp>
        <p:nvSpPr>
          <p:cNvPr id="23" name="Text 21"/>
          <p:cNvSpPr txBox="1"/>
          <p:nvPr/>
        </p:nvSpPr>
        <p:spPr>
          <a:xfrm>
            <a:off x="9006840" y="2606040"/>
            <a:ext cx="2560320" cy="2377440"/>
          </a:xfrm>
          <a:prstGeom prst="rect">
            <a:avLst/>
          </a:prstGeom>
          <a:noFill/>
          <a:ln/>
        </p:spPr>
        <p:txBody>
          <a:bodyPr wrap="square" lIns="0" tIns="0" rIns="0" bIns="0" rtlCol="0" anchor="t"/>
          <a:lstStyle/>
          <a:p>
            <a:pPr indent="0" marL="0">
              <a:buNone/>
            </a:pPr>
            <a:r>
              <a:rPr lang="en-US" sz="1550" dirty="0">
                <a:solidFill>
                  <a:srgbClr val="222222"/>
                </a:solidFill>
                <a:latin typeface="Calibri" pitchFamily="34" charset="0"/>
                <a:ea typeface="Calibri" pitchFamily="34" charset="-122"/>
                <a:cs typeface="Calibri" pitchFamily="34" charset="-120"/>
              </a:rPr>
              <a:t>Compare with a more elaborate option (e.g. custom-made costumes) and explain why yours is better.</a:t>
            </a:r>
            <a:endParaRPr lang="en-US" sz="1550" dirty="0"/>
          </a:p>
        </p:txBody>
      </p:sp>
      <p:sp>
        <p:nvSpPr>
          <p:cNvPr id="24" name="Shape 22"/>
          <p:cNvSpPr/>
          <p:nvPr/>
        </p:nvSpPr>
        <p:spPr>
          <a:xfrm>
            <a:off x="548640" y="5303520"/>
            <a:ext cx="11064240" cy="960120"/>
          </a:xfrm>
          <a:prstGeom prst="roundRect">
            <a:avLst>
              <a:gd name="adj" fmla="val 7619"/>
            </a:avLst>
          </a:prstGeom>
          <a:solidFill>
            <a:srgbClr val="2B2B2B"/>
          </a:solidFill>
          <a:ln w="9525">
            <a:solidFill>
              <a:srgbClr val="2B2B2B"/>
            </a:solidFill>
            <a:prstDash val="solid"/>
          </a:ln>
        </p:spPr>
      </p:sp>
      <p:sp>
        <p:nvSpPr>
          <p:cNvPr id="25" name="Text 23"/>
          <p:cNvSpPr txBox="1"/>
          <p:nvPr/>
        </p:nvSpPr>
        <p:spPr>
          <a:xfrm>
            <a:off x="822960" y="5303520"/>
            <a:ext cx="2194560" cy="960120"/>
          </a:xfrm>
          <a:prstGeom prst="rect">
            <a:avLst/>
          </a:prstGeom>
          <a:noFill/>
          <a:ln/>
        </p:spPr>
        <p:txBody>
          <a:bodyPr wrap="square" lIns="0" tIns="0" rIns="0" bIns="0" rtlCol="0" anchor="ctr"/>
          <a:lstStyle/>
          <a:p>
            <a:pPr indent="0" marL="0">
              <a:buNone/>
            </a:pPr>
            <a:r>
              <a:rPr lang="en-US" sz="1300" b="1" spc="100" kern="0" dirty="0">
                <a:solidFill>
                  <a:srgbClr val="C9A24B"/>
                </a:solidFill>
                <a:latin typeface="Calibri" pitchFamily="34" charset="0"/>
                <a:ea typeface="Calibri" pitchFamily="34" charset="-122"/>
                <a:cs typeface="Calibri" pitchFamily="34" charset="-120"/>
              </a:rPr>
              <a:t>SUCCESS CRITERIA</a:t>
            </a:r>
            <a:endParaRPr lang="en-US" sz="1300" dirty="0"/>
          </a:p>
        </p:txBody>
      </p:sp>
      <p:sp>
        <p:nvSpPr>
          <p:cNvPr id="26" name="Shape 24"/>
          <p:cNvSpPr/>
          <p:nvPr/>
        </p:nvSpPr>
        <p:spPr>
          <a:xfrm>
            <a:off x="3017520" y="5623560"/>
            <a:ext cx="320040" cy="320040"/>
          </a:xfrm>
          <a:prstGeom prst="roundRect">
            <a:avLst>
              <a:gd name="adj" fmla="val 14286"/>
            </a:avLst>
          </a:prstGeom>
          <a:solidFill>
            <a:srgbClr val="2B2B2B"/>
          </a:solidFill>
          <a:ln w="19050">
            <a:solidFill>
              <a:srgbClr val="C9A24B"/>
            </a:solidFill>
            <a:prstDash val="solid"/>
          </a:ln>
        </p:spPr>
      </p:sp>
      <p:sp>
        <p:nvSpPr>
          <p:cNvPr id="27" name="Text 25"/>
          <p:cNvSpPr txBox="1"/>
          <p:nvPr/>
        </p:nvSpPr>
        <p:spPr>
          <a:xfrm>
            <a:off x="3474720" y="5303520"/>
            <a:ext cx="2286000" cy="9601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Explains why it works</a:t>
            </a:r>
            <a:endParaRPr lang="en-US" sz="1350" dirty="0"/>
          </a:p>
        </p:txBody>
      </p:sp>
      <p:sp>
        <p:nvSpPr>
          <p:cNvPr id="28" name="Shape 26"/>
          <p:cNvSpPr/>
          <p:nvPr/>
        </p:nvSpPr>
        <p:spPr>
          <a:xfrm>
            <a:off x="5852160" y="5623560"/>
            <a:ext cx="320040" cy="320040"/>
          </a:xfrm>
          <a:prstGeom prst="roundRect">
            <a:avLst>
              <a:gd name="adj" fmla="val 14286"/>
            </a:avLst>
          </a:prstGeom>
          <a:solidFill>
            <a:srgbClr val="2B2B2B"/>
          </a:solidFill>
          <a:ln w="19050">
            <a:solidFill>
              <a:srgbClr val="C9A24B"/>
            </a:solidFill>
            <a:prstDash val="solid"/>
          </a:ln>
        </p:spPr>
      </p:sp>
      <p:sp>
        <p:nvSpPr>
          <p:cNvPr id="29" name="Text 27"/>
          <p:cNvSpPr txBox="1"/>
          <p:nvPr/>
        </p:nvSpPr>
        <p:spPr>
          <a:xfrm>
            <a:off x="6309360" y="5303520"/>
            <a:ext cx="2286000" cy="9601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Shows it is practical</a:t>
            </a:r>
            <a:endParaRPr lang="en-US" sz="1350" dirty="0"/>
          </a:p>
        </p:txBody>
      </p:sp>
      <p:sp>
        <p:nvSpPr>
          <p:cNvPr id="30" name="Shape 28"/>
          <p:cNvSpPr/>
          <p:nvPr/>
        </p:nvSpPr>
        <p:spPr>
          <a:xfrm>
            <a:off x="8686800" y="5623560"/>
            <a:ext cx="320040" cy="320040"/>
          </a:xfrm>
          <a:prstGeom prst="roundRect">
            <a:avLst>
              <a:gd name="adj" fmla="val 14286"/>
            </a:avLst>
          </a:prstGeom>
          <a:solidFill>
            <a:srgbClr val="2B2B2B"/>
          </a:solidFill>
          <a:ln w="19050">
            <a:solidFill>
              <a:srgbClr val="C9A24B"/>
            </a:solidFill>
            <a:prstDash val="solid"/>
          </a:ln>
        </p:spPr>
      </p:sp>
      <p:sp>
        <p:nvSpPr>
          <p:cNvPr id="31" name="Text 29"/>
          <p:cNvSpPr txBox="1"/>
          <p:nvPr/>
        </p:nvSpPr>
        <p:spPr>
          <a:xfrm>
            <a:off x="9144000" y="5303520"/>
            <a:ext cx="2286000" cy="9601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Links to the original (optional)</a:t>
            </a:r>
            <a:endParaRPr lang="en-US" sz="13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COSTUME 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EVALUATE — Quick Check</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EVALUATE — Check</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2B2B2B"/>
                </a:solidFill>
                <a:latin typeface="Calibri" pitchFamily="34" charset="0"/>
                <a:ea typeface="Calibri" pitchFamily="34" charset="-122"/>
                <a:cs typeface="Calibri" pitchFamily="34" charset="-120"/>
              </a:rPr>
              <a:t>CHECK  ·  1 MIN</a:t>
            </a:r>
            <a:endParaRPr lang="en-US" sz="1400" dirty="0"/>
          </a:p>
        </p:txBody>
      </p:sp>
      <p:sp>
        <p:nvSpPr>
          <p:cNvPr id="8" name="Text 6"/>
          <p:cNvSpPr txBox="1"/>
          <p:nvPr/>
        </p:nvSpPr>
        <p:spPr>
          <a:xfrm>
            <a:off x="548640" y="1600200"/>
            <a:ext cx="11064240" cy="82296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Which EVALUATE sentence is strongest?</a:t>
            </a:r>
            <a:endParaRPr lang="en-US" sz="2200" dirty="0"/>
          </a:p>
        </p:txBody>
      </p:sp>
      <p:sp>
        <p:nvSpPr>
          <p:cNvPr id="9" name="Shape 7"/>
          <p:cNvSpPr/>
          <p:nvPr/>
        </p:nvSpPr>
        <p:spPr>
          <a:xfrm>
            <a:off x="548640" y="2651760"/>
            <a:ext cx="5440680" cy="1554480"/>
          </a:xfrm>
          <a:prstGeom prst="roundRect">
            <a:avLst>
              <a:gd name="adj" fmla="val 4706"/>
            </a:avLst>
          </a:prstGeom>
          <a:solidFill>
            <a:srgbClr val="3D3D3D"/>
          </a:solidFill>
          <a:ln w="9525">
            <a:solidFill>
              <a:srgbClr val="3D3D3D"/>
            </a:solidFill>
            <a:prstDash val="solid"/>
          </a:ln>
        </p:spPr>
      </p:sp>
      <p:sp>
        <p:nvSpPr>
          <p:cNvPr id="10" name="Shape 8"/>
          <p:cNvSpPr/>
          <p:nvPr/>
        </p:nvSpPr>
        <p:spPr>
          <a:xfrm>
            <a:off x="822960" y="3108960"/>
            <a:ext cx="640080" cy="640080"/>
          </a:xfrm>
          <a:prstGeom prst="ellipse">
            <a:avLst/>
          </a:prstGeom>
          <a:solidFill>
            <a:srgbClr val="C9A24B"/>
          </a:solidFill>
          <a:ln w="12700">
            <a:solidFill>
              <a:srgbClr val="C9A24B"/>
            </a:solidFill>
            <a:prstDash val="solid"/>
          </a:ln>
        </p:spPr>
      </p:sp>
      <p:sp>
        <p:nvSpPr>
          <p:cNvPr id="11" name="Text 9"/>
          <p:cNvSpPr txBox="1"/>
          <p:nvPr/>
        </p:nvSpPr>
        <p:spPr>
          <a:xfrm>
            <a:off x="822960" y="310896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A</a:t>
            </a:r>
            <a:endParaRPr lang="en-US" sz="2000" dirty="0"/>
          </a:p>
        </p:txBody>
      </p:sp>
      <p:sp>
        <p:nvSpPr>
          <p:cNvPr id="12" name="Text 10"/>
          <p:cNvSpPr txBox="1"/>
          <p:nvPr/>
        </p:nvSpPr>
        <p:spPr>
          <a:xfrm>
            <a:off x="1691640" y="265176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"This is good costume."</a:t>
            </a:r>
            <a:endParaRPr lang="en-US" sz="1600" dirty="0"/>
          </a:p>
        </p:txBody>
      </p:sp>
      <p:sp>
        <p:nvSpPr>
          <p:cNvPr id="13" name="Shape 11"/>
          <p:cNvSpPr/>
          <p:nvPr/>
        </p:nvSpPr>
        <p:spPr>
          <a:xfrm>
            <a:off x="6172200" y="2651760"/>
            <a:ext cx="5440680" cy="1554480"/>
          </a:xfrm>
          <a:prstGeom prst="roundRect">
            <a:avLst>
              <a:gd name="adj" fmla="val 4706"/>
            </a:avLst>
          </a:prstGeom>
          <a:solidFill>
            <a:srgbClr val="3D3D3D"/>
          </a:solidFill>
          <a:ln w="9525">
            <a:solidFill>
              <a:srgbClr val="3D3D3D"/>
            </a:solidFill>
            <a:prstDash val="solid"/>
          </a:ln>
        </p:spPr>
      </p:sp>
      <p:sp>
        <p:nvSpPr>
          <p:cNvPr id="14" name="Shape 12"/>
          <p:cNvSpPr/>
          <p:nvPr/>
        </p:nvSpPr>
        <p:spPr>
          <a:xfrm>
            <a:off x="6446520" y="3108960"/>
            <a:ext cx="640080" cy="640080"/>
          </a:xfrm>
          <a:prstGeom prst="ellipse">
            <a:avLst/>
          </a:prstGeom>
          <a:solidFill>
            <a:srgbClr val="C9A24B"/>
          </a:solidFill>
          <a:ln w="12700">
            <a:solidFill>
              <a:srgbClr val="C9A24B"/>
            </a:solidFill>
            <a:prstDash val="solid"/>
          </a:ln>
        </p:spPr>
      </p:sp>
      <p:sp>
        <p:nvSpPr>
          <p:cNvPr id="15" name="Text 13"/>
          <p:cNvSpPr txBox="1"/>
          <p:nvPr/>
        </p:nvSpPr>
        <p:spPr>
          <a:xfrm>
            <a:off x="6446520" y="310896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B</a:t>
            </a:r>
            <a:endParaRPr lang="en-US" sz="2000" dirty="0"/>
          </a:p>
        </p:txBody>
      </p:sp>
      <p:sp>
        <p:nvSpPr>
          <p:cNvPr id="16" name="Text 14"/>
          <p:cNvSpPr txBox="1"/>
          <p:nvPr/>
        </p:nvSpPr>
        <p:spPr>
          <a:xfrm>
            <a:off x="7315200" y="265176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"The audience would like it."</a:t>
            </a:r>
            <a:endParaRPr lang="en-US" sz="1600" dirty="0"/>
          </a:p>
        </p:txBody>
      </p:sp>
      <p:sp>
        <p:nvSpPr>
          <p:cNvPr id="17" name="Shape 15"/>
          <p:cNvSpPr/>
          <p:nvPr/>
        </p:nvSpPr>
        <p:spPr>
          <a:xfrm>
            <a:off x="548640" y="4434840"/>
            <a:ext cx="5440680" cy="1554480"/>
          </a:xfrm>
          <a:prstGeom prst="roundRect">
            <a:avLst>
              <a:gd name="adj" fmla="val 4706"/>
            </a:avLst>
          </a:prstGeom>
          <a:solidFill>
            <a:srgbClr val="3D3D3D"/>
          </a:solidFill>
          <a:ln w="9525">
            <a:solidFill>
              <a:srgbClr val="3D3D3D"/>
            </a:solidFill>
            <a:prstDash val="solid"/>
          </a:ln>
        </p:spPr>
      </p:sp>
      <p:sp>
        <p:nvSpPr>
          <p:cNvPr id="18" name="Shape 16"/>
          <p:cNvSpPr/>
          <p:nvPr/>
        </p:nvSpPr>
        <p:spPr>
          <a:xfrm>
            <a:off x="822960" y="4892040"/>
            <a:ext cx="640080" cy="640080"/>
          </a:xfrm>
          <a:prstGeom prst="ellipse">
            <a:avLst/>
          </a:prstGeom>
          <a:solidFill>
            <a:srgbClr val="C9A24B"/>
          </a:solidFill>
          <a:ln w="12700">
            <a:solidFill>
              <a:srgbClr val="C9A24B"/>
            </a:solidFill>
            <a:prstDash val="solid"/>
          </a:ln>
        </p:spPr>
      </p:sp>
      <p:sp>
        <p:nvSpPr>
          <p:cNvPr id="19" name="Text 17"/>
          <p:cNvSpPr txBox="1"/>
          <p:nvPr/>
        </p:nvSpPr>
        <p:spPr>
          <a:xfrm>
            <a:off x="822960" y="489204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C</a:t>
            </a:r>
            <a:endParaRPr lang="en-US" sz="2000" dirty="0"/>
          </a:p>
        </p:txBody>
      </p:sp>
      <p:sp>
        <p:nvSpPr>
          <p:cNvPr id="20" name="Text 18"/>
          <p:cNvSpPr txBox="1"/>
          <p:nvPr/>
        </p:nvSpPr>
        <p:spPr>
          <a:xfrm>
            <a:off x="1691640" y="443484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"This is effective because it only needs an old uniform and some dye, which any school can find."</a:t>
            </a:r>
            <a:endParaRPr lang="en-US" sz="1600" dirty="0"/>
          </a:p>
        </p:txBody>
      </p:sp>
      <p:sp>
        <p:nvSpPr>
          <p:cNvPr id="21" name="Shape 19"/>
          <p:cNvSpPr/>
          <p:nvPr/>
        </p:nvSpPr>
        <p:spPr>
          <a:xfrm>
            <a:off x="6172200" y="4434840"/>
            <a:ext cx="5440680" cy="1554480"/>
          </a:xfrm>
          <a:prstGeom prst="roundRect">
            <a:avLst>
              <a:gd name="adj" fmla="val 4706"/>
            </a:avLst>
          </a:prstGeom>
          <a:solidFill>
            <a:srgbClr val="3D3D3D"/>
          </a:solidFill>
          <a:ln w="9525">
            <a:solidFill>
              <a:srgbClr val="3D3D3D"/>
            </a:solidFill>
            <a:prstDash val="solid"/>
          </a:ln>
        </p:spPr>
      </p:sp>
      <p:sp>
        <p:nvSpPr>
          <p:cNvPr id="22" name="Shape 20"/>
          <p:cNvSpPr/>
          <p:nvPr/>
        </p:nvSpPr>
        <p:spPr>
          <a:xfrm>
            <a:off x="6446520" y="4892040"/>
            <a:ext cx="640080" cy="640080"/>
          </a:xfrm>
          <a:prstGeom prst="ellipse">
            <a:avLst/>
          </a:prstGeom>
          <a:solidFill>
            <a:srgbClr val="C9A24B"/>
          </a:solidFill>
          <a:ln w="12700">
            <a:solidFill>
              <a:srgbClr val="C9A24B"/>
            </a:solidFill>
            <a:prstDash val="solid"/>
          </a:ln>
        </p:spPr>
      </p:sp>
      <p:sp>
        <p:nvSpPr>
          <p:cNvPr id="23" name="Text 21"/>
          <p:cNvSpPr txBox="1"/>
          <p:nvPr/>
        </p:nvSpPr>
        <p:spPr>
          <a:xfrm>
            <a:off x="6446520" y="489204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D</a:t>
            </a:r>
            <a:endParaRPr lang="en-US" sz="2000" dirty="0"/>
          </a:p>
        </p:txBody>
      </p:sp>
      <p:sp>
        <p:nvSpPr>
          <p:cNvPr id="24" name="Text 22"/>
          <p:cNvSpPr txBox="1"/>
          <p:nvPr/>
        </p:nvSpPr>
        <p:spPr>
          <a:xfrm>
            <a:off x="7315200" y="443484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"I would have every costume custom-made in silk because it looks amazing."</a:t>
            </a:r>
            <a:endParaRPr lang="en-US" sz="16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ANSWERS — CHECK YOUR WHITEBOARD</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EVALUATE — Quick Check: Answer</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EVALUATE — Check — answers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Text 4"/>
          <p:cNvSpPr txBox="1"/>
          <p:nvPr/>
        </p:nvSpPr>
        <p:spPr>
          <a:xfrm>
            <a:off x="548640" y="1463040"/>
            <a:ext cx="11064240" cy="777240"/>
          </a:xfrm>
          <a:prstGeom prst="rect">
            <a:avLst/>
          </a:prstGeom>
          <a:noFill/>
          <a:ln/>
        </p:spPr>
        <p:txBody>
          <a:bodyPr wrap="square" lIns="0" tIns="0" rIns="0" bIns="0" rtlCol="0" anchor="ctr"/>
          <a:lstStyle/>
          <a:p>
            <a:pPr indent="0" marL="0">
              <a:buNone/>
            </a:pPr>
            <a:r>
              <a:rPr lang="en-US" sz="1900" b="1" dirty="0">
                <a:solidFill>
                  <a:srgbClr val="FFFFFF"/>
                </a:solidFill>
                <a:latin typeface="Cambria" pitchFamily="34" charset="0"/>
                <a:ea typeface="Cambria" pitchFamily="34" charset="-122"/>
                <a:cs typeface="Cambria" pitchFamily="34" charset="-120"/>
              </a:rPr>
              <a:t>Which EVALUATE sentence is strongest?</a:t>
            </a:r>
            <a:endParaRPr lang="en-US" sz="1900" dirty="0"/>
          </a:p>
        </p:txBody>
      </p:sp>
      <p:sp>
        <p:nvSpPr>
          <p:cNvPr id="7" name="Shape 5"/>
          <p:cNvSpPr/>
          <p:nvPr/>
        </p:nvSpPr>
        <p:spPr>
          <a:xfrm>
            <a:off x="548640" y="2377440"/>
            <a:ext cx="5440680" cy="1325880"/>
          </a:xfrm>
          <a:prstGeom prst="roundRect">
            <a:avLst>
              <a:gd name="adj" fmla="val 5517"/>
            </a:avLst>
          </a:prstGeom>
          <a:solidFill>
            <a:srgbClr val="333333"/>
          </a:solidFill>
          <a:ln w="9525">
            <a:solidFill>
              <a:srgbClr val="333333"/>
            </a:solidFill>
            <a:prstDash val="solid"/>
          </a:ln>
        </p:spPr>
      </p:sp>
      <p:sp>
        <p:nvSpPr>
          <p:cNvPr id="8" name="Shape 6"/>
          <p:cNvSpPr/>
          <p:nvPr/>
        </p:nvSpPr>
        <p:spPr>
          <a:xfrm>
            <a:off x="822960" y="2743200"/>
            <a:ext cx="594360" cy="594360"/>
          </a:xfrm>
          <a:prstGeom prst="ellipse">
            <a:avLst/>
          </a:prstGeom>
          <a:solidFill>
            <a:srgbClr val="5A5A5A"/>
          </a:solidFill>
          <a:ln w="12700">
            <a:solidFill>
              <a:srgbClr val="5A5A5A"/>
            </a:solidFill>
            <a:prstDash val="solid"/>
          </a:ln>
        </p:spPr>
      </p:sp>
      <p:sp>
        <p:nvSpPr>
          <p:cNvPr id="9" name="Text 7"/>
          <p:cNvSpPr txBox="1"/>
          <p:nvPr/>
        </p:nvSpPr>
        <p:spPr>
          <a:xfrm>
            <a:off x="822960" y="2743200"/>
            <a:ext cx="594360" cy="594360"/>
          </a:xfrm>
          <a:prstGeom prst="rect">
            <a:avLst/>
          </a:prstGeom>
          <a:noFill/>
          <a:ln/>
        </p:spPr>
        <p:txBody>
          <a:bodyPr wrap="square" lIns="0" tIns="0" rIns="0" bIns="0" rtlCol="0" anchor="ctr"/>
          <a:lstStyle/>
          <a:p>
            <a:pPr algn="ctr" indent="0" marL="0">
              <a:buNone/>
            </a:pPr>
            <a:r>
              <a:rPr lang="en-US" sz="1900" b="1" dirty="0">
                <a:solidFill>
                  <a:srgbClr val="B9B9B9"/>
                </a:solidFill>
                <a:latin typeface="Cambria" pitchFamily="34" charset="0"/>
                <a:ea typeface="Cambria" pitchFamily="34" charset="-122"/>
                <a:cs typeface="Cambria" pitchFamily="34" charset="-120"/>
              </a:rPr>
              <a:t>A</a:t>
            </a:r>
            <a:endParaRPr lang="en-US" sz="1900" dirty="0"/>
          </a:p>
        </p:txBody>
      </p:sp>
      <p:sp>
        <p:nvSpPr>
          <p:cNvPr id="10" name="Text 8"/>
          <p:cNvSpPr txBox="1"/>
          <p:nvPr/>
        </p:nvSpPr>
        <p:spPr>
          <a:xfrm>
            <a:off x="1645920" y="2377440"/>
            <a:ext cx="4160520" cy="1325880"/>
          </a:xfrm>
          <a:prstGeom prst="rect">
            <a:avLst/>
          </a:prstGeom>
          <a:noFill/>
          <a:ln/>
        </p:spPr>
        <p:txBody>
          <a:bodyPr wrap="square" lIns="0" tIns="0" rIns="0" bIns="0" rtlCol="0" anchor="ctr"/>
          <a:lstStyle/>
          <a:p>
            <a:pPr indent="0" marL="0">
              <a:buNone/>
            </a:pPr>
            <a:r>
              <a:rPr lang="en-US" sz="1500" dirty="0">
                <a:solidFill>
                  <a:srgbClr val="8C8C8C"/>
                </a:solidFill>
                <a:latin typeface="Calibri" pitchFamily="34" charset="0"/>
                <a:ea typeface="Calibri" pitchFamily="34" charset="-122"/>
                <a:cs typeface="Calibri" pitchFamily="34" charset="-120"/>
              </a:rPr>
              <a:t>"This is good costume."</a:t>
            </a:r>
            <a:endParaRPr lang="en-US" sz="1500" dirty="0"/>
          </a:p>
        </p:txBody>
      </p:sp>
      <p:sp>
        <p:nvSpPr>
          <p:cNvPr id="11" name="Shape 9"/>
          <p:cNvSpPr/>
          <p:nvPr/>
        </p:nvSpPr>
        <p:spPr>
          <a:xfrm>
            <a:off x="6172200" y="2377440"/>
            <a:ext cx="5440680" cy="1325880"/>
          </a:xfrm>
          <a:prstGeom prst="roundRect">
            <a:avLst>
              <a:gd name="adj" fmla="val 5517"/>
            </a:avLst>
          </a:prstGeom>
          <a:solidFill>
            <a:srgbClr val="333333"/>
          </a:solidFill>
          <a:ln w="9525">
            <a:solidFill>
              <a:srgbClr val="333333"/>
            </a:solidFill>
            <a:prstDash val="solid"/>
          </a:ln>
        </p:spPr>
      </p:sp>
      <p:sp>
        <p:nvSpPr>
          <p:cNvPr id="12" name="Shape 10"/>
          <p:cNvSpPr/>
          <p:nvPr/>
        </p:nvSpPr>
        <p:spPr>
          <a:xfrm>
            <a:off x="6446520" y="2743200"/>
            <a:ext cx="594360" cy="594360"/>
          </a:xfrm>
          <a:prstGeom prst="ellipse">
            <a:avLst/>
          </a:prstGeom>
          <a:solidFill>
            <a:srgbClr val="5A5A5A"/>
          </a:solidFill>
          <a:ln w="12700">
            <a:solidFill>
              <a:srgbClr val="5A5A5A"/>
            </a:solidFill>
            <a:prstDash val="solid"/>
          </a:ln>
        </p:spPr>
      </p:sp>
      <p:sp>
        <p:nvSpPr>
          <p:cNvPr id="13" name="Text 11"/>
          <p:cNvSpPr txBox="1"/>
          <p:nvPr/>
        </p:nvSpPr>
        <p:spPr>
          <a:xfrm>
            <a:off x="6446520" y="2743200"/>
            <a:ext cx="594360" cy="594360"/>
          </a:xfrm>
          <a:prstGeom prst="rect">
            <a:avLst/>
          </a:prstGeom>
          <a:noFill/>
          <a:ln/>
        </p:spPr>
        <p:txBody>
          <a:bodyPr wrap="square" lIns="0" tIns="0" rIns="0" bIns="0" rtlCol="0" anchor="ctr"/>
          <a:lstStyle/>
          <a:p>
            <a:pPr algn="ctr" indent="0" marL="0">
              <a:buNone/>
            </a:pPr>
            <a:r>
              <a:rPr lang="en-US" sz="1900" b="1" dirty="0">
                <a:solidFill>
                  <a:srgbClr val="B9B9B9"/>
                </a:solidFill>
                <a:latin typeface="Cambria" pitchFamily="34" charset="0"/>
                <a:ea typeface="Cambria" pitchFamily="34" charset="-122"/>
                <a:cs typeface="Cambria" pitchFamily="34" charset="-120"/>
              </a:rPr>
              <a:t>B</a:t>
            </a:r>
            <a:endParaRPr lang="en-US" sz="1900" dirty="0"/>
          </a:p>
        </p:txBody>
      </p:sp>
      <p:sp>
        <p:nvSpPr>
          <p:cNvPr id="14" name="Text 12"/>
          <p:cNvSpPr txBox="1"/>
          <p:nvPr/>
        </p:nvSpPr>
        <p:spPr>
          <a:xfrm>
            <a:off x="7269480" y="2377440"/>
            <a:ext cx="4160520" cy="1325880"/>
          </a:xfrm>
          <a:prstGeom prst="rect">
            <a:avLst/>
          </a:prstGeom>
          <a:noFill/>
          <a:ln/>
        </p:spPr>
        <p:txBody>
          <a:bodyPr wrap="square" lIns="0" tIns="0" rIns="0" bIns="0" rtlCol="0" anchor="ctr"/>
          <a:lstStyle/>
          <a:p>
            <a:pPr indent="0" marL="0">
              <a:buNone/>
            </a:pPr>
            <a:r>
              <a:rPr lang="en-US" sz="1500" dirty="0">
                <a:solidFill>
                  <a:srgbClr val="8C8C8C"/>
                </a:solidFill>
                <a:latin typeface="Calibri" pitchFamily="34" charset="0"/>
                <a:ea typeface="Calibri" pitchFamily="34" charset="-122"/>
                <a:cs typeface="Calibri" pitchFamily="34" charset="-120"/>
              </a:rPr>
              <a:t>"The audience would like it."</a:t>
            </a:r>
            <a:endParaRPr lang="en-US" sz="1500" dirty="0"/>
          </a:p>
        </p:txBody>
      </p:sp>
      <p:sp>
        <p:nvSpPr>
          <p:cNvPr id="15" name="Shape 13"/>
          <p:cNvSpPr/>
          <p:nvPr/>
        </p:nvSpPr>
        <p:spPr>
          <a:xfrm>
            <a:off x="548640" y="3840480"/>
            <a:ext cx="5440680" cy="1325880"/>
          </a:xfrm>
          <a:prstGeom prst="roundRect">
            <a:avLst>
              <a:gd name="adj" fmla="val 5517"/>
            </a:avLst>
          </a:prstGeom>
          <a:solidFill>
            <a:srgbClr val="3A3423"/>
          </a:solidFill>
          <a:ln w="38100">
            <a:solidFill>
              <a:srgbClr val="C9A24B"/>
            </a:solidFill>
            <a:prstDash val="solid"/>
          </a:ln>
        </p:spPr>
      </p:sp>
      <p:sp>
        <p:nvSpPr>
          <p:cNvPr id="16" name="Shape 14"/>
          <p:cNvSpPr/>
          <p:nvPr/>
        </p:nvSpPr>
        <p:spPr>
          <a:xfrm>
            <a:off x="822960" y="4206240"/>
            <a:ext cx="594360" cy="594360"/>
          </a:xfrm>
          <a:prstGeom prst="ellipse">
            <a:avLst/>
          </a:prstGeom>
          <a:solidFill>
            <a:srgbClr val="C9A24B"/>
          </a:solidFill>
          <a:ln w="12700">
            <a:solidFill>
              <a:srgbClr val="C9A24B"/>
            </a:solidFill>
            <a:prstDash val="solid"/>
          </a:ln>
        </p:spPr>
      </p:sp>
      <p:sp>
        <p:nvSpPr>
          <p:cNvPr id="17" name="Text 15"/>
          <p:cNvSpPr txBox="1"/>
          <p:nvPr/>
        </p:nvSpPr>
        <p:spPr>
          <a:xfrm>
            <a:off x="822960" y="4206240"/>
            <a:ext cx="594360" cy="594360"/>
          </a:xfrm>
          <a:prstGeom prst="rect">
            <a:avLst/>
          </a:prstGeom>
          <a:noFill/>
          <a:ln/>
        </p:spPr>
        <p:txBody>
          <a:bodyPr wrap="square" lIns="0" tIns="0" rIns="0" bIns="0" rtlCol="0" anchor="ctr"/>
          <a:lstStyle/>
          <a:p>
            <a:pPr algn="ctr" indent="0" marL="0">
              <a:buNone/>
            </a:pPr>
            <a:r>
              <a:rPr lang="en-US" sz="1900" b="1" dirty="0">
                <a:solidFill>
                  <a:srgbClr val="2B2B2B"/>
                </a:solidFill>
                <a:latin typeface="Cambria" pitchFamily="34" charset="0"/>
                <a:ea typeface="Cambria" pitchFamily="34" charset="-122"/>
                <a:cs typeface="Cambria" pitchFamily="34" charset="-120"/>
              </a:rPr>
              <a:t>✓</a:t>
            </a:r>
            <a:endParaRPr lang="en-US" sz="1900" dirty="0"/>
          </a:p>
        </p:txBody>
      </p:sp>
      <p:sp>
        <p:nvSpPr>
          <p:cNvPr id="18" name="Text 16"/>
          <p:cNvSpPr txBox="1"/>
          <p:nvPr/>
        </p:nvSpPr>
        <p:spPr>
          <a:xfrm>
            <a:off x="1645920" y="3840480"/>
            <a:ext cx="4160520" cy="132588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"This is effective because it only needs an old uniform and some dye, which any school can find."</a:t>
            </a:r>
            <a:endParaRPr lang="en-US" sz="1500" dirty="0"/>
          </a:p>
        </p:txBody>
      </p:sp>
      <p:sp>
        <p:nvSpPr>
          <p:cNvPr id="19" name="Shape 17"/>
          <p:cNvSpPr/>
          <p:nvPr/>
        </p:nvSpPr>
        <p:spPr>
          <a:xfrm>
            <a:off x="6172200" y="3840480"/>
            <a:ext cx="5440680" cy="1325880"/>
          </a:xfrm>
          <a:prstGeom prst="roundRect">
            <a:avLst>
              <a:gd name="adj" fmla="val 5517"/>
            </a:avLst>
          </a:prstGeom>
          <a:solidFill>
            <a:srgbClr val="333333"/>
          </a:solidFill>
          <a:ln w="9525">
            <a:solidFill>
              <a:srgbClr val="333333"/>
            </a:solidFill>
            <a:prstDash val="solid"/>
          </a:ln>
        </p:spPr>
      </p:sp>
      <p:sp>
        <p:nvSpPr>
          <p:cNvPr id="20" name="Shape 18"/>
          <p:cNvSpPr/>
          <p:nvPr/>
        </p:nvSpPr>
        <p:spPr>
          <a:xfrm>
            <a:off x="6446520" y="4206240"/>
            <a:ext cx="594360" cy="594360"/>
          </a:xfrm>
          <a:prstGeom prst="ellipse">
            <a:avLst/>
          </a:prstGeom>
          <a:solidFill>
            <a:srgbClr val="5A5A5A"/>
          </a:solidFill>
          <a:ln w="12700">
            <a:solidFill>
              <a:srgbClr val="5A5A5A"/>
            </a:solidFill>
            <a:prstDash val="solid"/>
          </a:ln>
        </p:spPr>
      </p:sp>
      <p:sp>
        <p:nvSpPr>
          <p:cNvPr id="21" name="Text 19"/>
          <p:cNvSpPr txBox="1"/>
          <p:nvPr/>
        </p:nvSpPr>
        <p:spPr>
          <a:xfrm>
            <a:off x="6446520" y="4206240"/>
            <a:ext cx="594360" cy="594360"/>
          </a:xfrm>
          <a:prstGeom prst="rect">
            <a:avLst/>
          </a:prstGeom>
          <a:noFill/>
          <a:ln/>
        </p:spPr>
        <p:txBody>
          <a:bodyPr wrap="square" lIns="0" tIns="0" rIns="0" bIns="0" rtlCol="0" anchor="ctr"/>
          <a:lstStyle/>
          <a:p>
            <a:pPr algn="ctr" indent="0" marL="0">
              <a:buNone/>
            </a:pPr>
            <a:r>
              <a:rPr lang="en-US" sz="1900" b="1" dirty="0">
                <a:solidFill>
                  <a:srgbClr val="B9B9B9"/>
                </a:solidFill>
                <a:latin typeface="Cambria" pitchFamily="34" charset="0"/>
                <a:ea typeface="Cambria" pitchFamily="34" charset="-122"/>
                <a:cs typeface="Cambria" pitchFamily="34" charset="-120"/>
              </a:rPr>
              <a:t>D</a:t>
            </a:r>
            <a:endParaRPr lang="en-US" sz="1900" dirty="0"/>
          </a:p>
        </p:txBody>
      </p:sp>
      <p:sp>
        <p:nvSpPr>
          <p:cNvPr id="22" name="Text 20"/>
          <p:cNvSpPr txBox="1"/>
          <p:nvPr/>
        </p:nvSpPr>
        <p:spPr>
          <a:xfrm>
            <a:off x="7269480" y="3840480"/>
            <a:ext cx="4160520" cy="1325880"/>
          </a:xfrm>
          <a:prstGeom prst="rect">
            <a:avLst/>
          </a:prstGeom>
          <a:noFill/>
          <a:ln/>
        </p:spPr>
        <p:txBody>
          <a:bodyPr wrap="square" lIns="0" tIns="0" rIns="0" bIns="0" rtlCol="0" anchor="ctr"/>
          <a:lstStyle/>
          <a:p>
            <a:pPr indent="0" marL="0">
              <a:buNone/>
            </a:pPr>
            <a:r>
              <a:rPr lang="en-US" sz="1500" dirty="0">
                <a:solidFill>
                  <a:srgbClr val="8C8C8C"/>
                </a:solidFill>
                <a:latin typeface="Calibri" pitchFamily="34" charset="0"/>
                <a:ea typeface="Calibri" pitchFamily="34" charset="-122"/>
                <a:cs typeface="Calibri" pitchFamily="34" charset="-120"/>
              </a:rPr>
              <a:t>"I would have every costume custom-made in silk because it looks amazing."</a:t>
            </a:r>
            <a:endParaRPr lang="en-US" sz="1500" dirty="0"/>
          </a:p>
        </p:txBody>
      </p:sp>
      <p:sp>
        <p:nvSpPr>
          <p:cNvPr id="23" name="Shape 21"/>
          <p:cNvSpPr/>
          <p:nvPr/>
        </p:nvSpPr>
        <p:spPr>
          <a:xfrm>
            <a:off x="548640" y="5440680"/>
            <a:ext cx="11064240" cy="868680"/>
          </a:xfrm>
          <a:prstGeom prst="roundRect">
            <a:avLst>
              <a:gd name="adj" fmla="val 8421"/>
            </a:avLst>
          </a:prstGeom>
          <a:solidFill>
            <a:srgbClr val="C9A24B"/>
          </a:solidFill>
          <a:ln w="9525">
            <a:solidFill>
              <a:srgbClr val="C9A24B"/>
            </a:solidFill>
            <a:prstDash val="solid"/>
          </a:ln>
        </p:spPr>
      </p:sp>
      <p:sp>
        <p:nvSpPr>
          <p:cNvPr id="24" name="Text 22"/>
          <p:cNvSpPr txBox="1"/>
          <p:nvPr/>
        </p:nvSpPr>
        <p:spPr>
          <a:xfrm>
            <a:off x="822960" y="5440680"/>
            <a:ext cx="10515600" cy="868680"/>
          </a:xfrm>
          <a:prstGeom prst="rect">
            <a:avLst/>
          </a:prstGeom>
          <a:noFill/>
          <a:ln/>
        </p:spPr>
        <p:txBody>
          <a:bodyPr wrap="square" lIns="0" tIns="0" rIns="0" bIns="0" rtlCol="0" anchor="ctr"/>
          <a:lstStyle/>
          <a:p>
            <a:pPr indent="0" marL="0">
              <a:buNone/>
            </a:pPr>
            <a:r>
              <a:rPr lang="en-US" sz="1500" b="1" dirty="0">
                <a:solidFill>
                  <a:srgbClr val="2B2B2B"/>
                </a:solidFill>
                <a:latin typeface="Calibri" pitchFamily="34" charset="0"/>
                <a:ea typeface="Calibri" pitchFamily="34" charset="-122"/>
                <a:cs typeface="Calibri" pitchFamily="34" charset="-120"/>
              </a:rPr>
              <a:t>Answer: C.  </a:t>
            </a:r>
            <a:pPr indent="0" marL="0">
              <a:buNone/>
            </a:pPr>
            <a:r>
              <a:rPr lang="en-US" sz="1500" dirty="0">
                <a:solidFill>
                  <a:srgbClr val="2B2B2B"/>
                </a:solidFill>
                <a:latin typeface="Calibri" pitchFamily="34" charset="0"/>
                <a:ea typeface="Calibri" pitchFamily="34" charset="-122"/>
                <a:cs typeface="Calibri" pitchFamily="34" charset="-120"/>
              </a:rPr>
              <a:t>It explains why it works and why it is practical. D ignores the school-scale focus; A and B give no reason.</a:t>
            </a:r>
            <a:endParaRPr lang="en-US" sz="15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4F3F1"/>
        </a:solidFill>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6B3F69"/>
          </a:solidFill>
          <a:ln w="12700">
            <a:solidFill>
              <a:srgbClr val="6B3F69"/>
            </a:solidFill>
            <a:prstDash val="solid"/>
          </a:ln>
        </p:spPr>
      </p:sp>
      <p:sp>
        <p:nvSpPr>
          <p:cNvPr id="3" name="Text 1"/>
          <p:cNvSpPr txBox="1"/>
          <p:nvPr/>
        </p:nvSpPr>
        <p:spPr>
          <a:xfrm>
            <a:off x="548640" y="457200"/>
            <a:ext cx="822960" cy="82296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R</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indent="0" marL="0">
              <a:buNone/>
            </a:pPr>
            <a:r>
              <a:rPr lang="en-US" sz="1500" b="1" spc="100" kern="0" dirty="0">
                <a:solidFill>
                  <a:srgbClr val="6B3F69"/>
                </a:solidFill>
                <a:latin typeface="Calibri" pitchFamily="34" charset="0"/>
                <a:ea typeface="Calibri" pitchFamily="34" charset="-122"/>
                <a:cs typeface="Calibri" pitchFamily="34" charset="-120"/>
              </a:rPr>
              <a:t>RELATE — I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Link your costume to the audience</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RELATE — I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sp>
      <p:sp>
        <p:nvSpPr>
          <p:cNvPr id="9" name="Text 7"/>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 DO  ·  2 MIN</a:t>
            </a:r>
            <a:endParaRPr lang="en-US" sz="1400" dirty="0"/>
          </a:p>
        </p:txBody>
      </p:sp>
      <p:sp>
        <p:nvSpPr>
          <p:cNvPr id="10" name="Shape 8"/>
          <p:cNvSpPr/>
          <p:nvPr/>
        </p:nvSpPr>
        <p:spPr>
          <a:xfrm>
            <a:off x="548640" y="1691640"/>
            <a:ext cx="5120640" cy="4480560"/>
          </a:xfrm>
          <a:prstGeom prst="roundRect">
            <a:avLst>
              <a:gd name="adj" fmla="val 1633"/>
            </a:avLst>
          </a:prstGeom>
          <a:solidFill>
            <a:srgbClr val="FFFFFF"/>
          </a:solidFill>
          <a:ln w="9525">
            <a:solidFill>
              <a:srgbClr val="FFFFFF"/>
            </a:solidFill>
            <a:prstDash val="solid"/>
          </a:ln>
        </p:spPr>
      </p:sp>
      <p:sp>
        <p:nvSpPr>
          <p:cNvPr id="11" name="Text 9"/>
          <p:cNvSpPr txBox="1"/>
          <p:nvPr/>
        </p:nvSpPr>
        <p:spPr>
          <a:xfrm>
            <a:off x="822960" y="1920240"/>
            <a:ext cx="4572000" cy="320040"/>
          </a:xfrm>
          <a:prstGeom prst="rect">
            <a:avLst/>
          </a:prstGeom>
          <a:noFill/>
          <a:ln/>
        </p:spPr>
        <p:txBody>
          <a:bodyPr wrap="square" lIns="0" tIns="0" rIns="0" bIns="0" rtlCol="0" anchor="t"/>
          <a:lstStyle/>
          <a:p>
            <a:pPr indent="0" marL="0">
              <a:buNone/>
            </a:pPr>
            <a:r>
              <a:rPr lang="en-US" sz="1300" b="1" spc="100" kern="0" dirty="0">
                <a:solidFill>
                  <a:srgbClr val="6B3F69"/>
                </a:solidFill>
                <a:latin typeface="Calibri" pitchFamily="34" charset="0"/>
                <a:ea typeface="Calibri" pitchFamily="34" charset="-122"/>
                <a:cs typeface="Calibri" pitchFamily="34" charset="-120"/>
              </a:rPr>
              <a:t>WHAT TO INCLUDE</a:t>
            </a:r>
            <a:endParaRPr lang="en-US" sz="1300" dirty="0"/>
          </a:p>
        </p:txBody>
      </p:sp>
      <p:sp>
        <p:nvSpPr>
          <p:cNvPr id="12" name="Text 10"/>
          <p:cNvSpPr txBox="1"/>
          <p:nvPr/>
        </p:nvSpPr>
        <p:spPr>
          <a:xfrm>
            <a:off x="822960" y="2377440"/>
            <a:ext cx="4572000" cy="365760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How does the costume make the audience think or feel?</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Use a precise effect word, then explain WHY.</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You can join Evaluate and Relate into one sentence.</a:t>
            </a:r>
            <a:endParaRPr lang="en-US" sz="1600" dirty="0"/>
          </a:p>
        </p:txBody>
      </p:sp>
      <p:sp>
        <p:nvSpPr>
          <p:cNvPr id="13" name="Shape 11"/>
          <p:cNvSpPr/>
          <p:nvPr/>
        </p:nvSpPr>
        <p:spPr>
          <a:xfrm>
            <a:off x="5852160" y="1691640"/>
            <a:ext cx="5760720" cy="4480560"/>
          </a:xfrm>
          <a:prstGeom prst="roundRect">
            <a:avLst>
              <a:gd name="adj" fmla="val 1633"/>
            </a:avLst>
          </a:prstGeom>
          <a:solidFill>
            <a:srgbClr val="2B2B2B"/>
          </a:solidFill>
          <a:ln w="9525">
            <a:solidFill>
              <a:srgbClr val="2B2B2B"/>
            </a:solidFill>
            <a:prstDash val="solid"/>
          </a:ln>
        </p:spPr>
      </p:sp>
      <p:sp>
        <p:nvSpPr>
          <p:cNvPr id="14" name="Text 12"/>
          <p:cNvSpPr txBox="1"/>
          <p:nvPr/>
        </p:nvSpPr>
        <p:spPr>
          <a:xfrm>
            <a:off x="6126480" y="1920240"/>
            <a:ext cx="5212080" cy="320040"/>
          </a:xfrm>
          <a:prstGeom prst="rect">
            <a:avLst/>
          </a:prstGeom>
          <a:noFill/>
          <a:ln/>
        </p:spPr>
        <p:txBody>
          <a:bodyPr wrap="square" lIns="0" tIns="0" rIns="0" bIns="0" rtlCol="0" anchor="t"/>
          <a:lstStyle/>
          <a:p>
            <a:pPr indent="0" marL="0">
              <a:buNone/>
            </a:pPr>
            <a:r>
              <a:rPr lang="en-US" sz="1300" b="1" spc="100" kern="0" dirty="0">
                <a:solidFill>
                  <a:srgbClr val="C9A24B"/>
                </a:solidFill>
                <a:latin typeface="Calibri" pitchFamily="34" charset="0"/>
                <a:ea typeface="Calibri" pitchFamily="34" charset="-122"/>
                <a:cs typeface="Calibri" pitchFamily="34" charset="-120"/>
              </a:rPr>
              <a:t>MY MODEL — COSTUME, JOHN TATE BANS THE WORD</a:t>
            </a:r>
            <a:endParaRPr lang="en-US" sz="1300" dirty="0"/>
          </a:p>
        </p:txBody>
      </p:sp>
      <p:sp>
        <p:nvSpPr>
          <p:cNvPr id="15" name="Text 13"/>
          <p:cNvSpPr txBox="1"/>
          <p:nvPr/>
        </p:nvSpPr>
        <p:spPr>
          <a:xfrm>
            <a:off x="6126480" y="2377440"/>
            <a:ext cx="5212080" cy="3566160"/>
          </a:xfrm>
          <a:prstGeom prst="rect">
            <a:avLst/>
          </a:prstGeom>
          <a:noFill/>
          <a:ln/>
        </p:spPr>
        <p:txBody>
          <a:bodyPr wrap="square" lIns="0" tIns="0" rIns="0" bIns="0" rtlCol="0" anchor="t"/>
          <a:lstStyle/>
          <a:p>
            <a:pPr indent="0" marL="0">
              <a:buNone/>
            </a:pPr>
            <a:r>
              <a:rPr lang="en-US" sz="1800" i="1" dirty="0">
                <a:solidFill>
                  <a:srgbClr val="F4F3F1"/>
                </a:solidFill>
                <a:latin typeface="Calibri" pitchFamily="34" charset="0"/>
                <a:ea typeface="Calibri" pitchFamily="34" charset="-122"/>
                <a:cs typeface="Calibri" pitchFamily="34" charset="-120"/>
              </a:rPr>
              <a:t>"The audience see John Tate trying to hold the group together, but the loosening tie shows his control slipping, so they feel uneasy: if the leader is cracking, nobody is safe."</a:t>
            </a:r>
            <a:endParaRPr lang="en-US" sz="18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4F3F1"/>
        </a:solidFill>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6B3F69"/>
          </a:solidFill>
          <a:ln w="12700">
            <a:solidFill>
              <a:srgbClr val="6B3F69"/>
            </a:solidFill>
            <a:prstDash val="solid"/>
          </a:ln>
        </p:spPr>
      </p:sp>
      <p:sp>
        <p:nvSpPr>
          <p:cNvPr id="3" name="Text 1"/>
          <p:cNvSpPr txBox="1"/>
          <p:nvPr/>
        </p:nvSpPr>
        <p:spPr>
          <a:xfrm>
            <a:off x="548640" y="457200"/>
            <a:ext cx="822960" cy="82296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R</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indent="0" marL="0">
              <a:buNone/>
            </a:pPr>
            <a:r>
              <a:rPr lang="en-US" sz="1500" b="1" spc="100" kern="0" dirty="0">
                <a:solidFill>
                  <a:srgbClr val="6B3F69"/>
                </a:solidFill>
                <a:latin typeface="Calibri" pitchFamily="34" charset="0"/>
                <a:ea typeface="Calibri" pitchFamily="34" charset="-122"/>
                <a:cs typeface="Calibri" pitchFamily="34" charset="-120"/>
              </a:rPr>
              <a:t>RELATE — WE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Build it together: Danny panics</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RELATE — We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8A8173"/>
          </a:solidFill>
          <a:ln w="19050">
            <a:solidFill>
              <a:srgbClr val="8A8173"/>
            </a:solidFill>
            <a:prstDash val="solid"/>
          </a:ln>
        </p:spPr>
      </p:sp>
      <p:sp>
        <p:nvSpPr>
          <p:cNvPr id="9" name="Text 7"/>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WE DO  ·  2 MIN</a:t>
            </a:r>
            <a:endParaRPr lang="en-US" sz="1400" dirty="0"/>
          </a:p>
        </p:txBody>
      </p:sp>
      <p:sp>
        <p:nvSpPr>
          <p:cNvPr id="10" name="Shape 8"/>
          <p:cNvSpPr/>
          <p:nvPr/>
        </p:nvSpPr>
        <p:spPr>
          <a:xfrm>
            <a:off x="548640" y="1691640"/>
            <a:ext cx="5120640" cy="4480560"/>
          </a:xfrm>
          <a:prstGeom prst="roundRect">
            <a:avLst>
              <a:gd name="adj" fmla="val 1633"/>
            </a:avLst>
          </a:prstGeom>
          <a:solidFill>
            <a:srgbClr val="FFFFFF"/>
          </a:solidFill>
          <a:ln w="9525">
            <a:solidFill>
              <a:srgbClr val="FFFFFF"/>
            </a:solidFill>
            <a:prstDash val="solid"/>
          </a:ln>
        </p:spPr>
      </p:sp>
      <p:sp>
        <p:nvSpPr>
          <p:cNvPr id="11" name="Text 9"/>
          <p:cNvSpPr txBox="1"/>
          <p:nvPr/>
        </p:nvSpPr>
        <p:spPr>
          <a:xfrm>
            <a:off x="822960" y="1920240"/>
            <a:ext cx="4572000" cy="320040"/>
          </a:xfrm>
          <a:prstGeom prst="rect">
            <a:avLst/>
          </a:prstGeom>
          <a:noFill/>
          <a:ln/>
        </p:spPr>
        <p:txBody>
          <a:bodyPr wrap="square" lIns="0" tIns="0" rIns="0" bIns="0" rtlCol="0" anchor="t"/>
          <a:lstStyle/>
          <a:p>
            <a:pPr indent="0" marL="0">
              <a:buNone/>
            </a:pPr>
            <a:r>
              <a:rPr lang="en-US" sz="1300" b="1" spc="100" kern="0" dirty="0">
                <a:solidFill>
                  <a:srgbClr val="6B3F69"/>
                </a:solidFill>
                <a:latin typeface="Calibri" pitchFamily="34" charset="0"/>
                <a:ea typeface="Calibri" pitchFamily="34" charset="-122"/>
                <a:cs typeface="Calibri" pitchFamily="34" charset="-120"/>
              </a:rPr>
              <a:t>QUESTIONS FOR THE CLASS</a:t>
            </a:r>
            <a:endParaRPr lang="en-US" sz="1300" dirty="0"/>
          </a:p>
        </p:txBody>
      </p:sp>
      <p:sp>
        <p:nvSpPr>
          <p:cNvPr id="12" name="Text 10"/>
          <p:cNvSpPr txBox="1"/>
          <p:nvPr/>
        </p:nvSpPr>
        <p:spPr>
          <a:xfrm>
            <a:off x="822960" y="2377440"/>
            <a:ext cx="4572000" cy="3657600"/>
          </a:xfrm>
          <a:prstGeom prst="rect">
            <a:avLst/>
          </a:prstGeom>
          <a:noFill/>
          <a:ln/>
        </p:spPr>
        <p:txBody>
          <a:bodyPr wrap="square" lIns="0" tIns="0" rIns="0" bIns="0" rtlCol="0" anchor="t"/>
          <a:lstStyle/>
          <a:p>
            <a:pPr marL="342900" indent="-342900">
              <a:spcAft>
                <a:spcPts val="1000"/>
              </a:spcAft>
              <a:buSzPct val="100000"/>
              <a:buFont typeface="+mj-lt"/>
              <a:buAutoNum type="arabicPeriod" startAt="1"/>
            </a:pPr>
            <a:r>
              <a:rPr lang="en-US" sz="1600" dirty="0">
                <a:solidFill>
                  <a:srgbClr val="222222"/>
                </a:solidFill>
                <a:latin typeface="Calibri" pitchFamily="34" charset="0"/>
                <a:ea typeface="Calibri" pitchFamily="34" charset="-122"/>
                <a:cs typeface="Calibri" pitchFamily="34" charset="-120"/>
              </a:rPr>
              <a:t>How should the audience feel about Danny here?</a:t>
            </a:r>
            <a:endParaRPr lang="en-US" sz="1600" dirty="0"/>
          </a:p>
          <a:p>
            <a:pPr marL="342900" indent="-342900">
              <a:spcAft>
                <a:spcPts val="1000"/>
              </a:spcAft>
              <a:buSzPct val="100000"/>
              <a:buFont typeface="+mj-lt"/>
              <a:buAutoNum type="arabicPeriod" startAt="1"/>
            </a:pPr>
            <a:r>
              <a:rPr lang="en-US" sz="1600" dirty="0">
                <a:solidFill>
                  <a:srgbClr val="222222"/>
                </a:solidFill>
                <a:latin typeface="Calibri" pitchFamily="34" charset="0"/>
                <a:ea typeface="Calibri" pitchFamily="34" charset="-122"/>
                <a:cs typeface="Calibri" pitchFamily="34" charset="-120"/>
              </a:rPr>
              <a:t>Why does his neat costume make them feel that?</a:t>
            </a:r>
            <a:endParaRPr lang="en-US" sz="1600" dirty="0"/>
          </a:p>
          <a:p>
            <a:pPr marL="342900" indent="-342900">
              <a:spcAft>
                <a:spcPts val="1000"/>
              </a:spcAft>
              <a:buSzPct val="100000"/>
              <a:buFont typeface="+mj-lt"/>
              <a:buAutoNum type="arabicPeriod" startAt="1"/>
            </a:pPr>
            <a:r>
              <a:rPr lang="en-US" sz="1600" dirty="0">
                <a:solidFill>
                  <a:srgbClr val="222222"/>
                </a:solidFill>
                <a:latin typeface="Calibri" pitchFamily="34" charset="0"/>
                <a:ea typeface="Calibri" pitchFamily="34" charset="-122"/>
                <a:cs typeface="Calibri" pitchFamily="34" charset="-120"/>
              </a:rPr>
              <a:t>How does this link back to our vision?</a:t>
            </a:r>
            <a:endParaRPr lang="en-US" sz="1600" dirty="0"/>
          </a:p>
        </p:txBody>
      </p:sp>
      <p:sp>
        <p:nvSpPr>
          <p:cNvPr id="13" name="Shape 11"/>
          <p:cNvSpPr/>
          <p:nvPr/>
        </p:nvSpPr>
        <p:spPr>
          <a:xfrm>
            <a:off x="5852160" y="1691640"/>
            <a:ext cx="5760720" cy="4480560"/>
          </a:xfrm>
          <a:prstGeom prst="roundRect">
            <a:avLst>
              <a:gd name="adj" fmla="val 1633"/>
            </a:avLst>
          </a:prstGeom>
          <a:solidFill>
            <a:srgbClr val="FFFFFF"/>
          </a:solidFill>
          <a:ln w="19050">
            <a:solidFill>
              <a:srgbClr val="6B3F69"/>
            </a:solidFill>
            <a:prstDash val="solid"/>
          </a:ln>
        </p:spPr>
      </p:sp>
      <p:sp>
        <p:nvSpPr>
          <p:cNvPr id="14" name="Text 12"/>
          <p:cNvSpPr txBox="1"/>
          <p:nvPr/>
        </p:nvSpPr>
        <p:spPr>
          <a:xfrm>
            <a:off x="6126480" y="1920240"/>
            <a:ext cx="5212080" cy="320040"/>
          </a:xfrm>
          <a:prstGeom prst="rect">
            <a:avLst/>
          </a:prstGeom>
          <a:noFill/>
          <a:ln/>
        </p:spPr>
        <p:txBody>
          <a:bodyPr wrap="square" lIns="0" tIns="0" rIns="0" bIns="0" rtlCol="0" anchor="t"/>
          <a:lstStyle/>
          <a:p>
            <a:pPr indent="0" marL="0">
              <a:buNone/>
            </a:pPr>
            <a:r>
              <a:rPr lang="en-US" sz="1300" b="1" spc="100" kern="0" dirty="0">
                <a:solidFill>
                  <a:srgbClr val="6B3F69"/>
                </a:solidFill>
                <a:latin typeface="Calibri" pitchFamily="34" charset="0"/>
                <a:ea typeface="Calibri" pitchFamily="34" charset="-122"/>
                <a:cs typeface="Calibri" pitchFamily="34" charset="-120"/>
              </a:rPr>
              <a:t>OUR SENTENCE</a:t>
            </a:r>
            <a:endParaRPr lang="en-US" sz="1300" dirty="0"/>
          </a:p>
        </p:txBody>
      </p:sp>
      <p:sp>
        <p:nvSpPr>
          <p:cNvPr id="15" name="Text 13"/>
          <p:cNvSpPr txBox="1"/>
          <p:nvPr/>
        </p:nvSpPr>
        <p:spPr>
          <a:xfrm>
            <a:off x="6126480" y="2377440"/>
            <a:ext cx="5212080" cy="1463040"/>
          </a:xfrm>
          <a:prstGeom prst="rect">
            <a:avLst/>
          </a:prstGeom>
          <a:noFill/>
          <a:ln/>
        </p:spPr>
        <p:txBody>
          <a:bodyPr wrap="square" lIns="0" tIns="0" rIns="0" bIns="0" rtlCol="0" anchor="t"/>
          <a:lstStyle/>
          <a:p>
            <a:pPr indent="0" marL="0">
              <a:buNone/>
            </a:pPr>
            <a:r>
              <a:rPr lang="en-US" sz="1900" dirty="0">
                <a:solidFill>
                  <a:srgbClr val="222222"/>
                </a:solidFill>
                <a:latin typeface="Cambria" pitchFamily="34" charset="0"/>
                <a:ea typeface="Cambria" pitchFamily="34" charset="-122"/>
                <a:cs typeface="Cambria" pitchFamily="34" charset="-120"/>
              </a:rPr>
              <a:t>As a result, the audience would feel ______ because ______.</a:t>
            </a:r>
            <a:endParaRPr lang="en-US" sz="1900" dirty="0"/>
          </a:p>
        </p:txBody>
      </p:sp>
      <p:sp>
        <p:nvSpPr>
          <p:cNvPr id="16" name="Text 14"/>
          <p:cNvSpPr txBox="1"/>
          <p:nvPr/>
        </p:nvSpPr>
        <p:spPr>
          <a:xfrm>
            <a:off x="6126480" y="3977640"/>
            <a:ext cx="5212080" cy="365760"/>
          </a:xfrm>
          <a:prstGeom prst="rect">
            <a:avLst/>
          </a:prstGeom>
          <a:noFill/>
          <a:ln/>
        </p:spPr>
        <p:txBody>
          <a:bodyPr wrap="square" lIns="0" tIns="0" rIns="0" bIns="0" rtlCol="0" anchor="t"/>
          <a:lstStyle/>
          <a:p>
            <a:pPr indent="0" marL="0">
              <a:buNone/>
            </a:pPr>
            <a:r>
              <a:rPr lang="en-US" sz="1400" b="1" dirty="0">
                <a:solidFill>
                  <a:srgbClr val="5A5A5A"/>
                </a:solidFill>
                <a:latin typeface="Calibri" pitchFamily="34" charset="0"/>
                <a:ea typeface="Calibri" pitchFamily="34" charset="-122"/>
                <a:cs typeface="Calibri" pitchFamily="34" charset="-120"/>
              </a:rPr>
              <a:t>Class version:</a:t>
            </a:r>
            <a:endParaRPr lang="en-US" sz="1400" dirty="0"/>
          </a:p>
        </p:txBody>
      </p:sp>
      <p:sp>
        <p:nvSpPr>
          <p:cNvPr id="17" name="Shape 15"/>
          <p:cNvSpPr/>
          <p:nvPr/>
        </p:nvSpPr>
        <p:spPr>
          <a:xfrm>
            <a:off x="6126480" y="4663440"/>
            <a:ext cx="5212080" cy="0"/>
          </a:xfrm>
          <a:prstGeom prst="line">
            <a:avLst/>
          </a:prstGeom>
          <a:noFill/>
          <a:ln w="12700">
            <a:solidFill>
              <a:srgbClr val="DDD9D2"/>
            </a:solidFill>
            <a:prstDash val="solid"/>
          </a:ln>
        </p:spPr>
      </p:sp>
      <p:sp>
        <p:nvSpPr>
          <p:cNvPr id="18" name="Shape 16"/>
          <p:cNvSpPr/>
          <p:nvPr/>
        </p:nvSpPr>
        <p:spPr>
          <a:xfrm>
            <a:off x="6126480" y="5120640"/>
            <a:ext cx="5212080" cy="0"/>
          </a:xfrm>
          <a:prstGeom prst="line">
            <a:avLst/>
          </a:prstGeom>
          <a:noFill/>
          <a:ln w="12700">
            <a:solidFill>
              <a:srgbClr val="DDD9D2"/>
            </a:solidFill>
            <a:prstDash val="solid"/>
          </a:ln>
        </p:spPr>
      </p:sp>
      <p:sp>
        <p:nvSpPr>
          <p:cNvPr id="19" name="Shape 17"/>
          <p:cNvSpPr/>
          <p:nvPr/>
        </p:nvSpPr>
        <p:spPr>
          <a:xfrm>
            <a:off x="6126480" y="5577840"/>
            <a:ext cx="5212080" cy="0"/>
          </a:xfrm>
          <a:prstGeom prst="line">
            <a:avLst/>
          </a:prstGeom>
          <a:noFill/>
          <a:ln w="12700">
            <a:solidFill>
              <a:srgbClr val="DDD9D2"/>
            </a:solidFill>
            <a:prstDash val="solid"/>
          </a:ln>
        </p:spPr>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4F3F1"/>
        </a:solidFill>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6B3F69"/>
          </a:solidFill>
          <a:ln w="12700">
            <a:solidFill>
              <a:srgbClr val="6B3F69"/>
            </a:solidFill>
            <a:prstDash val="solid"/>
          </a:ln>
        </p:spPr>
      </p:sp>
      <p:sp>
        <p:nvSpPr>
          <p:cNvPr id="3" name="Text 1"/>
          <p:cNvSpPr txBox="1"/>
          <p:nvPr/>
        </p:nvSpPr>
        <p:spPr>
          <a:xfrm>
            <a:off x="548640" y="457200"/>
            <a:ext cx="822960" cy="82296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R</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indent="0" marL="0">
              <a:buNone/>
            </a:pPr>
            <a:r>
              <a:rPr lang="en-US" sz="1500" b="1" spc="100" kern="0" dirty="0">
                <a:solidFill>
                  <a:srgbClr val="6B3F69"/>
                </a:solidFill>
                <a:latin typeface="Calibri" pitchFamily="34" charset="0"/>
                <a:ea typeface="Calibri" pitchFamily="34" charset="-122"/>
                <a:cs typeface="Calibri" pitchFamily="34" charset="-120"/>
              </a:rPr>
              <a:t>RELATE — YOU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Write your relate sentence</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RELATE — You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C43B3B"/>
          </a:solidFill>
          <a:ln w="19050">
            <a:solidFill>
              <a:srgbClr val="C43B3B"/>
            </a:solidFill>
            <a:prstDash val="solid"/>
          </a:ln>
        </p:spPr>
      </p:sp>
      <p:sp>
        <p:nvSpPr>
          <p:cNvPr id="9" name="Text 7"/>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YOU DO  ·  3 MIN</a:t>
            </a:r>
            <a:endParaRPr lang="en-US" sz="1400" dirty="0"/>
          </a:p>
        </p:txBody>
      </p:sp>
      <p:sp>
        <p:nvSpPr>
          <p:cNvPr id="10" name="Text 8"/>
          <p:cNvSpPr txBox="1"/>
          <p:nvPr/>
        </p:nvSpPr>
        <p:spPr>
          <a:xfrm>
            <a:off x="548640" y="1417320"/>
            <a:ext cx="11064240" cy="365760"/>
          </a:xfrm>
          <a:prstGeom prst="rect">
            <a:avLst/>
          </a:prstGeom>
          <a:noFill/>
          <a:ln/>
        </p:spPr>
        <p:txBody>
          <a:bodyPr wrap="square" lIns="0" tIns="0" rIns="0" bIns="0" rtlCol="0" anchor="t"/>
          <a:lstStyle/>
          <a:p>
            <a:pPr indent="0" marL="0">
              <a:buNone/>
            </a:pPr>
            <a:r>
              <a:rPr lang="en-US" sz="1500" i="1" dirty="0">
                <a:solidFill>
                  <a:srgbClr val="5A5A5A"/>
                </a:solidFill>
                <a:latin typeface="Calibri" pitchFamily="34" charset="0"/>
                <a:ea typeface="Calibri" pitchFamily="34" charset="-122"/>
                <a:cs typeface="Calibri" pitchFamily="34" charset="-120"/>
              </a:rPr>
              <a:t>Costume · your key moment from Task 1 · write in the Relate section of your booklet</a:t>
            </a:r>
            <a:endParaRPr lang="en-US" sz="1500" dirty="0"/>
          </a:p>
        </p:txBody>
      </p:sp>
      <p:sp>
        <p:nvSpPr>
          <p:cNvPr id="11" name="Shape 9"/>
          <p:cNvSpPr/>
          <p:nvPr/>
        </p:nvSpPr>
        <p:spPr>
          <a:xfrm>
            <a:off x="548640" y="1874520"/>
            <a:ext cx="4846320" cy="3246120"/>
          </a:xfrm>
          <a:prstGeom prst="roundRect">
            <a:avLst>
              <a:gd name="adj" fmla="val 2254"/>
            </a:avLst>
          </a:prstGeom>
          <a:solidFill>
            <a:srgbClr val="FFFFFF"/>
          </a:solidFill>
          <a:ln w="9525">
            <a:solidFill>
              <a:srgbClr val="FFFFFF"/>
            </a:solidFill>
            <a:prstDash val="solid"/>
          </a:ln>
        </p:spPr>
      </p:sp>
      <p:sp>
        <p:nvSpPr>
          <p:cNvPr id="12" name="Shape 10"/>
          <p:cNvSpPr/>
          <p:nvPr/>
        </p:nvSpPr>
        <p:spPr>
          <a:xfrm>
            <a:off x="777240" y="2057400"/>
            <a:ext cx="1463040" cy="411480"/>
          </a:xfrm>
          <a:prstGeom prst="roundRect">
            <a:avLst>
              <a:gd name="adj" fmla="val 48889"/>
            </a:avLst>
          </a:prstGeom>
          <a:solidFill>
            <a:srgbClr val="8A8173"/>
          </a:solidFill>
          <a:ln w="12700">
            <a:solidFill>
              <a:srgbClr val="8A8173"/>
            </a:solidFill>
            <a:prstDash val="solid"/>
          </a:ln>
        </p:spPr>
      </p:sp>
      <p:sp>
        <p:nvSpPr>
          <p:cNvPr id="13" name="Text 11"/>
          <p:cNvSpPr txBox="1"/>
          <p:nvPr/>
        </p:nvSpPr>
        <p:spPr>
          <a:xfrm>
            <a:off x="777240" y="205740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SUPPORT</a:t>
            </a:r>
            <a:endParaRPr lang="en-US" sz="1300" dirty="0"/>
          </a:p>
        </p:txBody>
      </p:sp>
      <p:sp>
        <p:nvSpPr>
          <p:cNvPr id="14" name="Text 12"/>
          <p:cNvSpPr txBox="1"/>
          <p:nvPr/>
        </p:nvSpPr>
        <p:spPr>
          <a:xfrm>
            <a:off x="777240" y="2606040"/>
            <a:ext cx="4389120" cy="1051560"/>
          </a:xfrm>
          <a:prstGeom prst="rect">
            <a:avLst/>
          </a:prstGeom>
          <a:noFill/>
          <a:ln/>
        </p:spPr>
        <p:txBody>
          <a:bodyPr wrap="square" lIns="0" tIns="0" rIns="0" bIns="0" rtlCol="0" anchor="t"/>
          <a:lstStyle/>
          <a:p>
            <a:pPr indent="0" marL="0">
              <a:spcAft>
                <a:spcPts val="400"/>
              </a:spcAft>
              <a:buNone/>
            </a:pPr>
            <a:r>
              <a:rPr lang="en-US" sz="1400" dirty="0">
                <a:solidFill>
                  <a:srgbClr val="222222"/>
                </a:solidFill>
                <a:latin typeface="Calibri" pitchFamily="34" charset="0"/>
                <a:ea typeface="Calibri" pitchFamily="34" charset="-122"/>
                <a:cs typeface="Calibri" pitchFamily="34" charset="-120"/>
              </a:rPr>
              <a:t>"As a result, the audience would feel ______ because the costume ______."</a:t>
            </a:r>
            <a:endParaRPr lang="en-US" sz="1400" dirty="0"/>
          </a:p>
        </p:txBody>
      </p:sp>
      <p:sp>
        <p:nvSpPr>
          <p:cNvPr id="15" name="Text 13"/>
          <p:cNvSpPr txBox="1"/>
          <p:nvPr/>
        </p:nvSpPr>
        <p:spPr>
          <a:xfrm>
            <a:off x="777240" y="3749040"/>
            <a:ext cx="4389120" cy="1280160"/>
          </a:xfrm>
          <a:prstGeom prst="rect">
            <a:avLst/>
          </a:prstGeom>
          <a:noFill/>
          <a:ln/>
        </p:spPr>
        <p:txBody>
          <a:bodyPr wrap="square" lIns="0" tIns="0" rIns="0" bIns="0" rtlCol="0" anchor="t"/>
          <a:lstStyle/>
          <a:p>
            <a:pPr indent="0" marL="0">
              <a:buNone/>
            </a:pPr>
            <a:r>
              <a:rPr lang="en-US" sz="1200" dirty="0">
                <a:solidFill>
                  <a:srgbClr val="5A5A5A"/>
                </a:solidFill>
                <a:latin typeface="Calibri" pitchFamily="34" charset="0"/>
                <a:ea typeface="Calibri" pitchFamily="34" charset="-122"/>
                <a:cs typeface="Calibri" pitchFamily="34" charset="-120"/>
              </a:rPr>
              <a:t>Effect words: uneasy · shocked · horrified · sympathetic · disturbed · unsettled · guilty · complicit</a:t>
            </a:r>
            <a:endParaRPr lang="en-US" sz="1200" dirty="0"/>
          </a:p>
        </p:txBody>
      </p:sp>
      <p:sp>
        <p:nvSpPr>
          <p:cNvPr id="16" name="Shape 14"/>
          <p:cNvSpPr/>
          <p:nvPr/>
        </p:nvSpPr>
        <p:spPr>
          <a:xfrm>
            <a:off x="5577840" y="1874520"/>
            <a:ext cx="3017520" cy="3246120"/>
          </a:xfrm>
          <a:prstGeom prst="roundRect">
            <a:avLst>
              <a:gd name="adj" fmla="val 2424"/>
            </a:avLst>
          </a:prstGeom>
          <a:solidFill>
            <a:srgbClr val="FFFFFF"/>
          </a:solidFill>
          <a:ln w="9525">
            <a:solidFill>
              <a:srgbClr val="FFFFFF"/>
            </a:solidFill>
            <a:prstDash val="solid"/>
          </a:ln>
        </p:spPr>
      </p:sp>
      <p:sp>
        <p:nvSpPr>
          <p:cNvPr id="17" name="Shape 15"/>
          <p:cNvSpPr/>
          <p:nvPr/>
        </p:nvSpPr>
        <p:spPr>
          <a:xfrm>
            <a:off x="5806440" y="2057400"/>
            <a:ext cx="1463040" cy="411480"/>
          </a:xfrm>
          <a:prstGeom prst="roundRect">
            <a:avLst>
              <a:gd name="adj" fmla="val 48889"/>
            </a:avLst>
          </a:prstGeom>
          <a:solidFill>
            <a:srgbClr val="6B3F69"/>
          </a:solidFill>
          <a:ln w="12700">
            <a:solidFill>
              <a:srgbClr val="6B3F69"/>
            </a:solidFill>
            <a:prstDash val="solid"/>
          </a:ln>
        </p:spPr>
      </p:sp>
      <p:sp>
        <p:nvSpPr>
          <p:cNvPr id="18" name="Text 16"/>
          <p:cNvSpPr txBox="1"/>
          <p:nvPr/>
        </p:nvSpPr>
        <p:spPr>
          <a:xfrm>
            <a:off x="5806440" y="205740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CORE</a:t>
            </a:r>
            <a:endParaRPr lang="en-US" sz="1300" dirty="0"/>
          </a:p>
        </p:txBody>
      </p:sp>
      <p:sp>
        <p:nvSpPr>
          <p:cNvPr id="19" name="Text 17"/>
          <p:cNvSpPr txBox="1"/>
          <p:nvPr/>
        </p:nvSpPr>
        <p:spPr>
          <a:xfrm>
            <a:off x="5806440" y="2606040"/>
            <a:ext cx="2560320" cy="2377440"/>
          </a:xfrm>
          <a:prstGeom prst="rect">
            <a:avLst/>
          </a:prstGeom>
          <a:noFill/>
          <a:ln/>
        </p:spPr>
        <p:txBody>
          <a:bodyPr wrap="square" lIns="0" tIns="0" rIns="0" bIns="0" rtlCol="0" anchor="t"/>
          <a:lstStyle/>
          <a:p>
            <a:pPr indent="0" marL="0">
              <a:buNone/>
            </a:pPr>
            <a:r>
              <a:rPr lang="en-US" sz="1550" dirty="0">
                <a:solidFill>
                  <a:srgbClr val="222222"/>
                </a:solidFill>
                <a:latin typeface="Calibri" pitchFamily="34" charset="0"/>
                <a:ea typeface="Calibri" pitchFamily="34" charset="-122"/>
                <a:cs typeface="Calibri" pitchFamily="34" charset="-120"/>
              </a:rPr>
              <a:t>Use a precise effect word and explain why.</a:t>
            </a:r>
            <a:endParaRPr lang="en-US" sz="1550" dirty="0"/>
          </a:p>
        </p:txBody>
      </p:sp>
      <p:sp>
        <p:nvSpPr>
          <p:cNvPr id="20" name="Shape 18"/>
          <p:cNvSpPr/>
          <p:nvPr/>
        </p:nvSpPr>
        <p:spPr>
          <a:xfrm>
            <a:off x="8778240" y="1874520"/>
            <a:ext cx="3017520" cy="3246120"/>
          </a:xfrm>
          <a:prstGeom prst="roundRect">
            <a:avLst>
              <a:gd name="adj" fmla="val 2424"/>
            </a:avLst>
          </a:prstGeom>
          <a:solidFill>
            <a:srgbClr val="FFFFFF"/>
          </a:solidFill>
          <a:ln w="9525">
            <a:solidFill>
              <a:srgbClr val="FFFFFF"/>
            </a:solidFill>
            <a:prstDash val="solid"/>
          </a:ln>
        </p:spPr>
      </p:sp>
      <p:sp>
        <p:nvSpPr>
          <p:cNvPr id="21" name="Shape 19"/>
          <p:cNvSpPr/>
          <p:nvPr/>
        </p:nvSpPr>
        <p:spPr>
          <a:xfrm>
            <a:off x="9006840" y="2057400"/>
            <a:ext cx="1463040" cy="411480"/>
          </a:xfrm>
          <a:prstGeom prst="roundRect">
            <a:avLst>
              <a:gd name="adj" fmla="val 48889"/>
            </a:avLst>
          </a:prstGeom>
          <a:solidFill>
            <a:srgbClr val="2B2B2B"/>
          </a:solidFill>
          <a:ln w="12700">
            <a:solidFill>
              <a:srgbClr val="2B2B2B"/>
            </a:solidFill>
            <a:prstDash val="solid"/>
          </a:ln>
        </p:spPr>
      </p:sp>
      <p:sp>
        <p:nvSpPr>
          <p:cNvPr id="22" name="Text 20"/>
          <p:cNvSpPr txBox="1"/>
          <p:nvPr/>
        </p:nvSpPr>
        <p:spPr>
          <a:xfrm>
            <a:off x="9006840" y="205740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STRETCH</a:t>
            </a:r>
            <a:endParaRPr lang="en-US" sz="1300" dirty="0"/>
          </a:p>
        </p:txBody>
      </p:sp>
      <p:sp>
        <p:nvSpPr>
          <p:cNvPr id="23" name="Text 21"/>
          <p:cNvSpPr txBox="1"/>
          <p:nvPr/>
        </p:nvSpPr>
        <p:spPr>
          <a:xfrm>
            <a:off x="9006840" y="2606040"/>
            <a:ext cx="2560320" cy="2377440"/>
          </a:xfrm>
          <a:prstGeom prst="rect">
            <a:avLst/>
          </a:prstGeom>
          <a:noFill/>
          <a:ln/>
        </p:spPr>
        <p:txBody>
          <a:bodyPr wrap="square" lIns="0" tIns="0" rIns="0" bIns="0" rtlCol="0" anchor="t"/>
          <a:lstStyle/>
          <a:p>
            <a:pPr indent="0" marL="0">
              <a:buNone/>
            </a:pPr>
            <a:r>
              <a:rPr lang="en-US" sz="1550" dirty="0">
                <a:solidFill>
                  <a:srgbClr val="222222"/>
                </a:solidFill>
                <a:latin typeface="Calibri" pitchFamily="34" charset="0"/>
                <a:ea typeface="Calibri" pitchFamily="34" charset="-122"/>
                <a:cs typeface="Calibri" pitchFamily="34" charset="-120"/>
              </a:rPr>
              <a:t>Link your Relate sentence back to your Context vision.</a:t>
            </a:r>
            <a:endParaRPr lang="en-US" sz="1550" dirty="0"/>
          </a:p>
        </p:txBody>
      </p:sp>
      <p:sp>
        <p:nvSpPr>
          <p:cNvPr id="24" name="Shape 22"/>
          <p:cNvSpPr/>
          <p:nvPr/>
        </p:nvSpPr>
        <p:spPr>
          <a:xfrm>
            <a:off x="548640" y="5303520"/>
            <a:ext cx="11064240" cy="960120"/>
          </a:xfrm>
          <a:prstGeom prst="roundRect">
            <a:avLst>
              <a:gd name="adj" fmla="val 7619"/>
            </a:avLst>
          </a:prstGeom>
          <a:solidFill>
            <a:srgbClr val="2B2B2B"/>
          </a:solidFill>
          <a:ln w="9525">
            <a:solidFill>
              <a:srgbClr val="2B2B2B"/>
            </a:solidFill>
            <a:prstDash val="solid"/>
          </a:ln>
        </p:spPr>
      </p:sp>
      <p:sp>
        <p:nvSpPr>
          <p:cNvPr id="25" name="Text 23"/>
          <p:cNvSpPr txBox="1"/>
          <p:nvPr/>
        </p:nvSpPr>
        <p:spPr>
          <a:xfrm>
            <a:off x="822960" y="5303520"/>
            <a:ext cx="2194560" cy="960120"/>
          </a:xfrm>
          <a:prstGeom prst="rect">
            <a:avLst/>
          </a:prstGeom>
          <a:noFill/>
          <a:ln/>
        </p:spPr>
        <p:txBody>
          <a:bodyPr wrap="square" lIns="0" tIns="0" rIns="0" bIns="0" rtlCol="0" anchor="ctr"/>
          <a:lstStyle/>
          <a:p>
            <a:pPr indent="0" marL="0">
              <a:buNone/>
            </a:pPr>
            <a:r>
              <a:rPr lang="en-US" sz="1300" b="1" spc="100" kern="0" dirty="0">
                <a:solidFill>
                  <a:srgbClr val="C9A24B"/>
                </a:solidFill>
                <a:latin typeface="Calibri" pitchFamily="34" charset="0"/>
                <a:ea typeface="Calibri" pitchFamily="34" charset="-122"/>
                <a:cs typeface="Calibri" pitchFamily="34" charset="-120"/>
              </a:rPr>
              <a:t>SUCCESS CRITERIA</a:t>
            </a:r>
            <a:endParaRPr lang="en-US" sz="1300" dirty="0"/>
          </a:p>
        </p:txBody>
      </p:sp>
      <p:sp>
        <p:nvSpPr>
          <p:cNvPr id="26" name="Shape 24"/>
          <p:cNvSpPr/>
          <p:nvPr/>
        </p:nvSpPr>
        <p:spPr>
          <a:xfrm>
            <a:off x="3017520" y="5623560"/>
            <a:ext cx="320040" cy="320040"/>
          </a:xfrm>
          <a:prstGeom prst="roundRect">
            <a:avLst>
              <a:gd name="adj" fmla="val 14286"/>
            </a:avLst>
          </a:prstGeom>
          <a:solidFill>
            <a:srgbClr val="2B2B2B"/>
          </a:solidFill>
          <a:ln w="19050">
            <a:solidFill>
              <a:srgbClr val="C9A24B"/>
            </a:solidFill>
            <a:prstDash val="solid"/>
          </a:ln>
        </p:spPr>
      </p:sp>
      <p:sp>
        <p:nvSpPr>
          <p:cNvPr id="27" name="Text 25"/>
          <p:cNvSpPr txBox="1"/>
          <p:nvPr/>
        </p:nvSpPr>
        <p:spPr>
          <a:xfrm>
            <a:off x="3474720" y="5303520"/>
            <a:ext cx="2286000" cy="9601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A precise feeling or thought</a:t>
            </a:r>
            <a:endParaRPr lang="en-US" sz="1350" dirty="0"/>
          </a:p>
        </p:txBody>
      </p:sp>
      <p:sp>
        <p:nvSpPr>
          <p:cNvPr id="28" name="Shape 26"/>
          <p:cNvSpPr/>
          <p:nvPr/>
        </p:nvSpPr>
        <p:spPr>
          <a:xfrm>
            <a:off x="5852160" y="5623560"/>
            <a:ext cx="320040" cy="320040"/>
          </a:xfrm>
          <a:prstGeom prst="roundRect">
            <a:avLst>
              <a:gd name="adj" fmla="val 14286"/>
            </a:avLst>
          </a:prstGeom>
          <a:solidFill>
            <a:srgbClr val="2B2B2B"/>
          </a:solidFill>
          <a:ln w="19050">
            <a:solidFill>
              <a:srgbClr val="C9A24B"/>
            </a:solidFill>
            <a:prstDash val="solid"/>
          </a:ln>
        </p:spPr>
      </p:sp>
      <p:sp>
        <p:nvSpPr>
          <p:cNvPr id="29" name="Text 27"/>
          <p:cNvSpPr txBox="1"/>
          <p:nvPr/>
        </p:nvSpPr>
        <p:spPr>
          <a:xfrm>
            <a:off x="6309360" y="5303520"/>
            <a:ext cx="2286000" cy="9601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The reason why</a:t>
            </a:r>
            <a:endParaRPr lang="en-US" sz="1350" dirty="0"/>
          </a:p>
        </p:txBody>
      </p:sp>
      <p:sp>
        <p:nvSpPr>
          <p:cNvPr id="30" name="Shape 28"/>
          <p:cNvSpPr/>
          <p:nvPr/>
        </p:nvSpPr>
        <p:spPr>
          <a:xfrm>
            <a:off x="8686800" y="5623560"/>
            <a:ext cx="320040" cy="320040"/>
          </a:xfrm>
          <a:prstGeom prst="roundRect">
            <a:avLst>
              <a:gd name="adj" fmla="val 14286"/>
            </a:avLst>
          </a:prstGeom>
          <a:solidFill>
            <a:srgbClr val="2B2B2B"/>
          </a:solidFill>
          <a:ln w="19050">
            <a:solidFill>
              <a:srgbClr val="C9A24B"/>
            </a:solidFill>
            <a:prstDash val="solid"/>
          </a:ln>
        </p:spPr>
      </p:sp>
      <p:sp>
        <p:nvSpPr>
          <p:cNvPr id="31" name="Text 29"/>
          <p:cNvSpPr txBox="1"/>
          <p:nvPr/>
        </p:nvSpPr>
        <p:spPr>
          <a:xfrm>
            <a:off x="9144000" y="5303520"/>
            <a:ext cx="2286000" cy="9601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Links back to the vision (stretch)</a:t>
            </a:r>
            <a:endParaRPr lang="en-US" sz="135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COSTUME 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RELATE — Quick Check</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RELATE — Check</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2B2B2B"/>
                </a:solidFill>
                <a:latin typeface="Calibri" pitchFamily="34" charset="0"/>
                <a:ea typeface="Calibri" pitchFamily="34" charset="-122"/>
                <a:cs typeface="Calibri" pitchFamily="34" charset="-120"/>
              </a:rPr>
              <a:t>CHECK  ·  1 MIN</a:t>
            </a:r>
            <a:endParaRPr lang="en-US" sz="1400" dirty="0"/>
          </a:p>
        </p:txBody>
      </p:sp>
      <p:sp>
        <p:nvSpPr>
          <p:cNvPr id="8" name="Text 6"/>
          <p:cNvSpPr txBox="1"/>
          <p:nvPr/>
        </p:nvSpPr>
        <p:spPr>
          <a:xfrm>
            <a:off x="548640" y="1600200"/>
            <a:ext cx="11064240" cy="82296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Which RELATE sentence would earn credit?</a:t>
            </a:r>
            <a:endParaRPr lang="en-US" sz="2200" dirty="0"/>
          </a:p>
        </p:txBody>
      </p:sp>
      <p:sp>
        <p:nvSpPr>
          <p:cNvPr id="9" name="Shape 7"/>
          <p:cNvSpPr/>
          <p:nvPr/>
        </p:nvSpPr>
        <p:spPr>
          <a:xfrm>
            <a:off x="548640" y="2651760"/>
            <a:ext cx="5440680" cy="1554480"/>
          </a:xfrm>
          <a:prstGeom prst="roundRect">
            <a:avLst>
              <a:gd name="adj" fmla="val 4706"/>
            </a:avLst>
          </a:prstGeom>
          <a:solidFill>
            <a:srgbClr val="3D3D3D"/>
          </a:solidFill>
          <a:ln w="9525">
            <a:solidFill>
              <a:srgbClr val="3D3D3D"/>
            </a:solidFill>
            <a:prstDash val="solid"/>
          </a:ln>
        </p:spPr>
      </p:sp>
      <p:sp>
        <p:nvSpPr>
          <p:cNvPr id="10" name="Shape 8"/>
          <p:cNvSpPr/>
          <p:nvPr/>
        </p:nvSpPr>
        <p:spPr>
          <a:xfrm>
            <a:off x="822960" y="3108960"/>
            <a:ext cx="640080" cy="640080"/>
          </a:xfrm>
          <a:prstGeom prst="ellipse">
            <a:avLst/>
          </a:prstGeom>
          <a:solidFill>
            <a:srgbClr val="C9A24B"/>
          </a:solidFill>
          <a:ln w="12700">
            <a:solidFill>
              <a:srgbClr val="C9A24B"/>
            </a:solidFill>
            <a:prstDash val="solid"/>
          </a:ln>
        </p:spPr>
      </p:sp>
      <p:sp>
        <p:nvSpPr>
          <p:cNvPr id="11" name="Text 9"/>
          <p:cNvSpPr txBox="1"/>
          <p:nvPr/>
        </p:nvSpPr>
        <p:spPr>
          <a:xfrm>
            <a:off x="822960" y="310896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A</a:t>
            </a:r>
            <a:endParaRPr lang="en-US" sz="2000" dirty="0"/>
          </a:p>
        </p:txBody>
      </p:sp>
      <p:sp>
        <p:nvSpPr>
          <p:cNvPr id="12" name="Text 10"/>
          <p:cNvSpPr txBox="1"/>
          <p:nvPr/>
        </p:nvSpPr>
        <p:spPr>
          <a:xfrm>
            <a:off x="1691640" y="265176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"The audience would feel something."</a:t>
            </a:r>
            <a:endParaRPr lang="en-US" sz="1600" dirty="0"/>
          </a:p>
        </p:txBody>
      </p:sp>
      <p:sp>
        <p:nvSpPr>
          <p:cNvPr id="13" name="Shape 11"/>
          <p:cNvSpPr/>
          <p:nvPr/>
        </p:nvSpPr>
        <p:spPr>
          <a:xfrm>
            <a:off x="6172200" y="2651760"/>
            <a:ext cx="5440680" cy="1554480"/>
          </a:xfrm>
          <a:prstGeom prst="roundRect">
            <a:avLst>
              <a:gd name="adj" fmla="val 4706"/>
            </a:avLst>
          </a:prstGeom>
          <a:solidFill>
            <a:srgbClr val="3D3D3D"/>
          </a:solidFill>
          <a:ln w="9525">
            <a:solidFill>
              <a:srgbClr val="3D3D3D"/>
            </a:solidFill>
            <a:prstDash val="solid"/>
          </a:ln>
        </p:spPr>
      </p:sp>
      <p:sp>
        <p:nvSpPr>
          <p:cNvPr id="14" name="Shape 12"/>
          <p:cNvSpPr/>
          <p:nvPr/>
        </p:nvSpPr>
        <p:spPr>
          <a:xfrm>
            <a:off x="6446520" y="3108960"/>
            <a:ext cx="640080" cy="640080"/>
          </a:xfrm>
          <a:prstGeom prst="ellipse">
            <a:avLst/>
          </a:prstGeom>
          <a:solidFill>
            <a:srgbClr val="C9A24B"/>
          </a:solidFill>
          <a:ln w="12700">
            <a:solidFill>
              <a:srgbClr val="C9A24B"/>
            </a:solidFill>
            <a:prstDash val="solid"/>
          </a:ln>
        </p:spPr>
      </p:sp>
      <p:sp>
        <p:nvSpPr>
          <p:cNvPr id="15" name="Text 13"/>
          <p:cNvSpPr txBox="1"/>
          <p:nvPr/>
        </p:nvSpPr>
        <p:spPr>
          <a:xfrm>
            <a:off x="6446520" y="310896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B</a:t>
            </a:r>
            <a:endParaRPr lang="en-US" sz="2000" dirty="0"/>
          </a:p>
        </p:txBody>
      </p:sp>
      <p:sp>
        <p:nvSpPr>
          <p:cNvPr id="16" name="Text 14"/>
          <p:cNvSpPr txBox="1"/>
          <p:nvPr/>
        </p:nvSpPr>
        <p:spPr>
          <a:xfrm>
            <a:off x="7315200" y="265176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"The audience would feel uneasy because John Tate's loosening tie shows his control slipping."</a:t>
            </a:r>
            <a:endParaRPr lang="en-US" sz="1600" dirty="0"/>
          </a:p>
        </p:txBody>
      </p:sp>
      <p:sp>
        <p:nvSpPr>
          <p:cNvPr id="17" name="Shape 15"/>
          <p:cNvSpPr/>
          <p:nvPr/>
        </p:nvSpPr>
        <p:spPr>
          <a:xfrm>
            <a:off x="548640" y="4434840"/>
            <a:ext cx="5440680" cy="1554480"/>
          </a:xfrm>
          <a:prstGeom prst="roundRect">
            <a:avLst>
              <a:gd name="adj" fmla="val 4706"/>
            </a:avLst>
          </a:prstGeom>
          <a:solidFill>
            <a:srgbClr val="3D3D3D"/>
          </a:solidFill>
          <a:ln w="9525">
            <a:solidFill>
              <a:srgbClr val="3D3D3D"/>
            </a:solidFill>
            <a:prstDash val="solid"/>
          </a:ln>
        </p:spPr>
      </p:sp>
      <p:sp>
        <p:nvSpPr>
          <p:cNvPr id="18" name="Shape 16"/>
          <p:cNvSpPr/>
          <p:nvPr/>
        </p:nvSpPr>
        <p:spPr>
          <a:xfrm>
            <a:off x="822960" y="4892040"/>
            <a:ext cx="640080" cy="640080"/>
          </a:xfrm>
          <a:prstGeom prst="ellipse">
            <a:avLst/>
          </a:prstGeom>
          <a:solidFill>
            <a:srgbClr val="C9A24B"/>
          </a:solidFill>
          <a:ln w="12700">
            <a:solidFill>
              <a:srgbClr val="C9A24B"/>
            </a:solidFill>
            <a:prstDash val="solid"/>
          </a:ln>
        </p:spPr>
      </p:sp>
      <p:sp>
        <p:nvSpPr>
          <p:cNvPr id="19" name="Text 17"/>
          <p:cNvSpPr txBox="1"/>
          <p:nvPr/>
        </p:nvSpPr>
        <p:spPr>
          <a:xfrm>
            <a:off x="822960" y="489204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C</a:t>
            </a:r>
            <a:endParaRPr lang="en-US" sz="2000" dirty="0"/>
          </a:p>
        </p:txBody>
      </p:sp>
      <p:sp>
        <p:nvSpPr>
          <p:cNvPr id="20" name="Text 18"/>
          <p:cNvSpPr txBox="1"/>
          <p:nvPr/>
        </p:nvSpPr>
        <p:spPr>
          <a:xfrm>
            <a:off x="1691640" y="443484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"It makes the costume better."</a:t>
            </a:r>
            <a:endParaRPr lang="en-US" sz="1600" dirty="0"/>
          </a:p>
        </p:txBody>
      </p:sp>
      <p:sp>
        <p:nvSpPr>
          <p:cNvPr id="21" name="Shape 19"/>
          <p:cNvSpPr/>
          <p:nvPr/>
        </p:nvSpPr>
        <p:spPr>
          <a:xfrm>
            <a:off x="6172200" y="4434840"/>
            <a:ext cx="5440680" cy="1554480"/>
          </a:xfrm>
          <a:prstGeom prst="roundRect">
            <a:avLst>
              <a:gd name="adj" fmla="val 4706"/>
            </a:avLst>
          </a:prstGeom>
          <a:solidFill>
            <a:srgbClr val="3D3D3D"/>
          </a:solidFill>
          <a:ln w="9525">
            <a:solidFill>
              <a:srgbClr val="3D3D3D"/>
            </a:solidFill>
            <a:prstDash val="solid"/>
          </a:ln>
        </p:spPr>
      </p:sp>
      <p:sp>
        <p:nvSpPr>
          <p:cNvPr id="22" name="Shape 20"/>
          <p:cNvSpPr/>
          <p:nvPr/>
        </p:nvSpPr>
        <p:spPr>
          <a:xfrm>
            <a:off x="6446520" y="4892040"/>
            <a:ext cx="640080" cy="640080"/>
          </a:xfrm>
          <a:prstGeom prst="ellipse">
            <a:avLst/>
          </a:prstGeom>
          <a:solidFill>
            <a:srgbClr val="C9A24B"/>
          </a:solidFill>
          <a:ln w="12700">
            <a:solidFill>
              <a:srgbClr val="C9A24B"/>
            </a:solidFill>
            <a:prstDash val="solid"/>
          </a:ln>
        </p:spPr>
      </p:sp>
      <p:sp>
        <p:nvSpPr>
          <p:cNvPr id="23" name="Text 21"/>
          <p:cNvSpPr txBox="1"/>
          <p:nvPr/>
        </p:nvSpPr>
        <p:spPr>
          <a:xfrm>
            <a:off x="6446520" y="489204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D</a:t>
            </a:r>
            <a:endParaRPr lang="en-US" sz="2000" dirty="0"/>
          </a:p>
        </p:txBody>
      </p:sp>
      <p:sp>
        <p:nvSpPr>
          <p:cNvPr id="24" name="Text 22"/>
          <p:cNvSpPr txBox="1"/>
          <p:nvPr/>
        </p:nvSpPr>
        <p:spPr>
          <a:xfrm>
            <a:off x="7315200" y="443484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"The audience would enjoy the play."</a:t>
            </a:r>
            <a:endParaRPr lang="en-US" sz="16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ANSWERS — CHECK YOUR WHITEBOARD</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RELATE — Quick Check: Answer</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RELATE — Check — answers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Text 4"/>
          <p:cNvSpPr txBox="1"/>
          <p:nvPr/>
        </p:nvSpPr>
        <p:spPr>
          <a:xfrm>
            <a:off x="548640" y="1463040"/>
            <a:ext cx="11064240" cy="777240"/>
          </a:xfrm>
          <a:prstGeom prst="rect">
            <a:avLst/>
          </a:prstGeom>
          <a:noFill/>
          <a:ln/>
        </p:spPr>
        <p:txBody>
          <a:bodyPr wrap="square" lIns="0" tIns="0" rIns="0" bIns="0" rtlCol="0" anchor="ctr"/>
          <a:lstStyle/>
          <a:p>
            <a:pPr indent="0" marL="0">
              <a:buNone/>
            </a:pPr>
            <a:r>
              <a:rPr lang="en-US" sz="1900" b="1" dirty="0">
                <a:solidFill>
                  <a:srgbClr val="FFFFFF"/>
                </a:solidFill>
                <a:latin typeface="Cambria" pitchFamily="34" charset="0"/>
                <a:ea typeface="Cambria" pitchFamily="34" charset="-122"/>
                <a:cs typeface="Cambria" pitchFamily="34" charset="-120"/>
              </a:rPr>
              <a:t>Which RELATE sentence would earn credit?</a:t>
            </a:r>
            <a:endParaRPr lang="en-US" sz="1900" dirty="0"/>
          </a:p>
        </p:txBody>
      </p:sp>
      <p:sp>
        <p:nvSpPr>
          <p:cNvPr id="7" name="Shape 5"/>
          <p:cNvSpPr/>
          <p:nvPr/>
        </p:nvSpPr>
        <p:spPr>
          <a:xfrm>
            <a:off x="548640" y="2377440"/>
            <a:ext cx="5440680" cy="1325880"/>
          </a:xfrm>
          <a:prstGeom prst="roundRect">
            <a:avLst>
              <a:gd name="adj" fmla="val 5517"/>
            </a:avLst>
          </a:prstGeom>
          <a:solidFill>
            <a:srgbClr val="333333"/>
          </a:solidFill>
          <a:ln w="9525">
            <a:solidFill>
              <a:srgbClr val="333333"/>
            </a:solidFill>
            <a:prstDash val="solid"/>
          </a:ln>
        </p:spPr>
      </p:sp>
      <p:sp>
        <p:nvSpPr>
          <p:cNvPr id="8" name="Shape 6"/>
          <p:cNvSpPr/>
          <p:nvPr/>
        </p:nvSpPr>
        <p:spPr>
          <a:xfrm>
            <a:off x="822960" y="2743200"/>
            <a:ext cx="594360" cy="594360"/>
          </a:xfrm>
          <a:prstGeom prst="ellipse">
            <a:avLst/>
          </a:prstGeom>
          <a:solidFill>
            <a:srgbClr val="5A5A5A"/>
          </a:solidFill>
          <a:ln w="12700">
            <a:solidFill>
              <a:srgbClr val="5A5A5A"/>
            </a:solidFill>
            <a:prstDash val="solid"/>
          </a:ln>
        </p:spPr>
      </p:sp>
      <p:sp>
        <p:nvSpPr>
          <p:cNvPr id="9" name="Text 7"/>
          <p:cNvSpPr txBox="1"/>
          <p:nvPr/>
        </p:nvSpPr>
        <p:spPr>
          <a:xfrm>
            <a:off x="822960" y="2743200"/>
            <a:ext cx="594360" cy="594360"/>
          </a:xfrm>
          <a:prstGeom prst="rect">
            <a:avLst/>
          </a:prstGeom>
          <a:noFill/>
          <a:ln/>
        </p:spPr>
        <p:txBody>
          <a:bodyPr wrap="square" lIns="0" tIns="0" rIns="0" bIns="0" rtlCol="0" anchor="ctr"/>
          <a:lstStyle/>
          <a:p>
            <a:pPr algn="ctr" indent="0" marL="0">
              <a:buNone/>
            </a:pPr>
            <a:r>
              <a:rPr lang="en-US" sz="1900" b="1" dirty="0">
                <a:solidFill>
                  <a:srgbClr val="B9B9B9"/>
                </a:solidFill>
                <a:latin typeface="Cambria" pitchFamily="34" charset="0"/>
                <a:ea typeface="Cambria" pitchFamily="34" charset="-122"/>
                <a:cs typeface="Cambria" pitchFamily="34" charset="-120"/>
              </a:rPr>
              <a:t>A</a:t>
            </a:r>
            <a:endParaRPr lang="en-US" sz="1900" dirty="0"/>
          </a:p>
        </p:txBody>
      </p:sp>
      <p:sp>
        <p:nvSpPr>
          <p:cNvPr id="10" name="Text 8"/>
          <p:cNvSpPr txBox="1"/>
          <p:nvPr/>
        </p:nvSpPr>
        <p:spPr>
          <a:xfrm>
            <a:off x="1645920" y="2377440"/>
            <a:ext cx="4160520" cy="1325880"/>
          </a:xfrm>
          <a:prstGeom prst="rect">
            <a:avLst/>
          </a:prstGeom>
          <a:noFill/>
          <a:ln/>
        </p:spPr>
        <p:txBody>
          <a:bodyPr wrap="square" lIns="0" tIns="0" rIns="0" bIns="0" rtlCol="0" anchor="ctr"/>
          <a:lstStyle/>
          <a:p>
            <a:pPr indent="0" marL="0">
              <a:buNone/>
            </a:pPr>
            <a:r>
              <a:rPr lang="en-US" sz="1500" dirty="0">
                <a:solidFill>
                  <a:srgbClr val="8C8C8C"/>
                </a:solidFill>
                <a:latin typeface="Calibri" pitchFamily="34" charset="0"/>
                <a:ea typeface="Calibri" pitchFamily="34" charset="-122"/>
                <a:cs typeface="Calibri" pitchFamily="34" charset="-120"/>
              </a:rPr>
              <a:t>"The audience would feel something."</a:t>
            </a:r>
            <a:endParaRPr lang="en-US" sz="1500" dirty="0"/>
          </a:p>
        </p:txBody>
      </p:sp>
      <p:sp>
        <p:nvSpPr>
          <p:cNvPr id="11" name="Shape 9"/>
          <p:cNvSpPr/>
          <p:nvPr/>
        </p:nvSpPr>
        <p:spPr>
          <a:xfrm>
            <a:off x="6172200" y="2377440"/>
            <a:ext cx="5440680" cy="1325880"/>
          </a:xfrm>
          <a:prstGeom prst="roundRect">
            <a:avLst>
              <a:gd name="adj" fmla="val 5517"/>
            </a:avLst>
          </a:prstGeom>
          <a:solidFill>
            <a:srgbClr val="3A3423"/>
          </a:solidFill>
          <a:ln w="38100">
            <a:solidFill>
              <a:srgbClr val="C9A24B"/>
            </a:solidFill>
            <a:prstDash val="solid"/>
          </a:ln>
        </p:spPr>
      </p:sp>
      <p:sp>
        <p:nvSpPr>
          <p:cNvPr id="12" name="Shape 10"/>
          <p:cNvSpPr/>
          <p:nvPr/>
        </p:nvSpPr>
        <p:spPr>
          <a:xfrm>
            <a:off x="6446520" y="2743200"/>
            <a:ext cx="594360" cy="594360"/>
          </a:xfrm>
          <a:prstGeom prst="ellipse">
            <a:avLst/>
          </a:prstGeom>
          <a:solidFill>
            <a:srgbClr val="C9A24B"/>
          </a:solidFill>
          <a:ln w="12700">
            <a:solidFill>
              <a:srgbClr val="C9A24B"/>
            </a:solidFill>
            <a:prstDash val="solid"/>
          </a:ln>
        </p:spPr>
      </p:sp>
      <p:sp>
        <p:nvSpPr>
          <p:cNvPr id="13" name="Text 11"/>
          <p:cNvSpPr txBox="1"/>
          <p:nvPr/>
        </p:nvSpPr>
        <p:spPr>
          <a:xfrm>
            <a:off x="6446520" y="2743200"/>
            <a:ext cx="594360" cy="594360"/>
          </a:xfrm>
          <a:prstGeom prst="rect">
            <a:avLst/>
          </a:prstGeom>
          <a:noFill/>
          <a:ln/>
        </p:spPr>
        <p:txBody>
          <a:bodyPr wrap="square" lIns="0" tIns="0" rIns="0" bIns="0" rtlCol="0" anchor="ctr"/>
          <a:lstStyle/>
          <a:p>
            <a:pPr algn="ctr" indent="0" marL="0">
              <a:buNone/>
            </a:pPr>
            <a:r>
              <a:rPr lang="en-US" sz="1900" b="1" dirty="0">
                <a:solidFill>
                  <a:srgbClr val="2B2B2B"/>
                </a:solidFill>
                <a:latin typeface="Cambria" pitchFamily="34" charset="0"/>
                <a:ea typeface="Cambria" pitchFamily="34" charset="-122"/>
                <a:cs typeface="Cambria" pitchFamily="34" charset="-120"/>
              </a:rPr>
              <a:t>✓</a:t>
            </a:r>
            <a:endParaRPr lang="en-US" sz="1900" dirty="0"/>
          </a:p>
        </p:txBody>
      </p:sp>
      <p:sp>
        <p:nvSpPr>
          <p:cNvPr id="14" name="Text 12"/>
          <p:cNvSpPr txBox="1"/>
          <p:nvPr/>
        </p:nvSpPr>
        <p:spPr>
          <a:xfrm>
            <a:off x="7269480" y="2377440"/>
            <a:ext cx="4160520" cy="132588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"The audience would feel uneasy because John Tate's loosening tie shows his control slipping."</a:t>
            </a:r>
            <a:endParaRPr lang="en-US" sz="1500" dirty="0"/>
          </a:p>
        </p:txBody>
      </p:sp>
      <p:sp>
        <p:nvSpPr>
          <p:cNvPr id="15" name="Shape 13"/>
          <p:cNvSpPr/>
          <p:nvPr/>
        </p:nvSpPr>
        <p:spPr>
          <a:xfrm>
            <a:off x="548640" y="3840480"/>
            <a:ext cx="5440680" cy="1325880"/>
          </a:xfrm>
          <a:prstGeom prst="roundRect">
            <a:avLst>
              <a:gd name="adj" fmla="val 5517"/>
            </a:avLst>
          </a:prstGeom>
          <a:solidFill>
            <a:srgbClr val="333333"/>
          </a:solidFill>
          <a:ln w="9525">
            <a:solidFill>
              <a:srgbClr val="333333"/>
            </a:solidFill>
            <a:prstDash val="solid"/>
          </a:ln>
        </p:spPr>
      </p:sp>
      <p:sp>
        <p:nvSpPr>
          <p:cNvPr id="16" name="Shape 14"/>
          <p:cNvSpPr/>
          <p:nvPr/>
        </p:nvSpPr>
        <p:spPr>
          <a:xfrm>
            <a:off x="822960" y="4206240"/>
            <a:ext cx="594360" cy="594360"/>
          </a:xfrm>
          <a:prstGeom prst="ellipse">
            <a:avLst/>
          </a:prstGeom>
          <a:solidFill>
            <a:srgbClr val="5A5A5A"/>
          </a:solidFill>
          <a:ln w="12700">
            <a:solidFill>
              <a:srgbClr val="5A5A5A"/>
            </a:solidFill>
            <a:prstDash val="solid"/>
          </a:ln>
        </p:spPr>
      </p:sp>
      <p:sp>
        <p:nvSpPr>
          <p:cNvPr id="17" name="Text 15"/>
          <p:cNvSpPr txBox="1"/>
          <p:nvPr/>
        </p:nvSpPr>
        <p:spPr>
          <a:xfrm>
            <a:off x="822960" y="4206240"/>
            <a:ext cx="594360" cy="594360"/>
          </a:xfrm>
          <a:prstGeom prst="rect">
            <a:avLst/>
          </a:prstGeom>
          <a:noFill/>
          <a:ln/>
        </p:spPr>
        <p:txBody>
          <a:bodyPr wrap="square" lIns="0" tIns="0" rIns="0" bIns="0" rtlCol="0" anchor="ctr"/>
          <a:lstStyle/>
          <a:p>
            <a:pPr algn="ctr" indent="0" marL="0">
              <a:buNone/>
            </a:pPr>
            <a:r>
              <a:rPr lang="en-US" sz="1900" b="1" dirty="0">
                <a:solidFill>
                  <a:srgbClr val="B9B9B9"/>
                </a:solidFill>
                <a:latin typeface="Cambria" pitchFamily="34" charset="0"/>
                <a:ea typeface="Cambria" pitchFamily="34" charset="-122"/>
                <a:cs typeface="Cambria" pitchFamily="34" charset="-120"/>
              </a:rPr>
              <a:t>C</a:t>
            </a:r>
            <a:endParaRPr lang="en-US" sz="1900" dirty="0"/>
          </a:p>
        </p:txBody>
      </p:sp>
      <p:sp>
        <p:nvSpPr>
          <p:cNvPr id="18" name="Text 16"/>
          <p:cNvSpPr txBox="1"/>
          <p:nvPr/>
        </p:nvSpPr>
        <p:spPr>
          <a:xfrm>
            <a:off x="1645920" y="3840480"/>
            <a:ext cx="4160520" cy="1325880"/>
          </a:xfrm>
          <a:prstGeom prst="rect">
            <a:avLst/>
          </a:prstGeom>
          <a:noFill/>
          <a:ln/>
        </p:spPr>
        <p:txBody>
          <a:bodyPr wrap="square" lIns="0" tIns="0" rIns="0" bIns="0" rtlCol="0" anchor="ctr"/>
          <a:lstStyle/>
          <a:p>
            <a:pPr indent="0" marL="0">
              <a:buNone/>
            </a:pPr>
            <a:r>
              <a:rPr lang="en-US" sz="1500" dirty="0">
                <a:solidFill>
                  <a:srgbClr val="8C8C8C"/>
                </a:solidFill>
                <a:latin typeface="Calibri" pitchFamily="34" charset="0"/>
                <a:ea typeface="Calibri" pitchFamily="34" charset="-122"/>
                <a:cs typeface="Calibri" pitchFamily="34" charset="-120"/>
              </a:rPr>
              <a:t>"It makes the costume better."</a:t>
            </a:r>
            <a:endParaRPr lang="en-US" sz="1500" dirty="0"/>
          </a:p>
        </p:txBody>
      </p:sp>
      <p:sp>
        <p:nvSpPr>
          <p:cNvPr id="19" name="Shape 17"/>
          <p:cNvSpPr/>
          <p:nvPr/>
        </p:nvSpPr>
        <p:spPr>
          <a:xfrm>
            <a:off x="6172200" y="3840480"/>
            <a:ext cx="5440680" cy="1325880"/>
          </a:xfrm>
          <a:prstGeom prst="roundRect">
            <a:avLst>
              <a:gd name="adj" fmla="val 5517"/>
            </a:avLst>
          </a:prstGeom>
          <a:solidFill>
            <a:srgbClr val="333333"/>
          </a:solidFill>
          <a:ln w="9525">
            <a:solidFill>
              <a:srgbClr val="333333"/>
            </a:solidFill>
            <a:prstDash val="solid"/>
          </a:ln>
        </p:spPr>
      </p:sp>
      <p:sp>
        <p:nvSpPr>
          <p:cNvPr id="20" name="Shape 18"/>
          <p:cNvSpPr/>
          <p:nvPr/>
        </p:nvSpPr>
        <p:spPr>
          <a:xfrm>
            <a:off x="6446520" y="4206240"/>
            <a:ext cx="594360" cy="594360"/>
          </a:xfrm>
          <a:prstGeom prst="ellipse">
            <a:avLst/>
          </a:prstGeom>
          <a:solidFill>
            <a:srgbClr val="5A5A5A"/>
          </a:solidFill>
          <a:ln w="12700">
            <a:solidFill>
              <a:srgbClr val="5A5A5A"/>
            </a:solidFill>
            <a:prstDash val="solid"/>
          </a:ln>
        </p:spPr>
      </p:sp>
      <p:sp>
        <p:nvSpPr>
          <p:cNvPr id="21" name="Text 19"/>
          <p:cNvSpPr txBox="1"/>
          <p:nvPr/>
        </p:nvSpPr>
        <p:spPr>
          <a:xfrm>
            <a:off x="6446520" y="4206240"/>
            <a:ext cx="594360" cy="594360"/>
          </a:xfrm>
          <a:prstGeom prst="rect">
            <a:avLst/>
          </a:prstGeom>
          <a:noFill/>
          <a:ln/>
        </p:spPr>
        <p:txBody>
          <a:bodyPr wrap="square" lIns="0" tIns="0" rIns="0" bIns="0" rtlCol="0" anchor="ctr"/>
          <a:lstStyle/>
          <a:p>
            <a:pPr algn="ctr" indent="0" marL="0">
              <a:buNone/>
            </a:pPr>
            <a:r>
              <a:rPr lang="en-US" sz="1900" b="1" dirty="0">
                <a:solidFill>
                  <a:srgbClr val="B9B9B9"/>
                </a:solidFill>
                <a:latin typeface="Cambria" pitchFamily="34" charset="0"/>
                <a:ea typeface="Cambria" pitchFamily="34" charset="-122"/>
                <a:cs typeface="Cambria" pitchFamily="34" charset="-120"/>
              </a:rPr>
              <a:t>D</a:t>
            </a:r>
            <a:endParaRPr lang="en-US" sz="1900" dirty="0"/>
          </a:p>
        </p:txBody>
      </p:sp>
      <p:sp>
        <p:nvSpPr>
          <p:cNvPr id="22" name="Text 20"/>
          <p:cNvSpPr txBox="1"/>
          <p:nvPr/>
        </p:nvSpPr>
        <p:spPr>
          <a:xfrm>
            <a:off x="7269480" y="3840480"/>
            <a:ext cx="4160520" cy="1325880"/>
          </a:xfrm>
          <a:prstGeom prst="rect">
            <a:avLst/>
          </a:prstGeom>
          <a:noFill/>
          <a:ln/>
        </p:spPr>
        <p:txBody>
          <a:bodyPr wrap="square" lIns="0" tIns="0" rIns="0" bIns="0" rtlCol="0" anchor="ctr"/>
          <a:lstStyle/>
          <a:p>
            <a:pPr indent="0" marL="0">
              <a:buNone/>
            </a:pPr>
            <a:r>
              <a:rPr lang="en-US" sz="1500" dirty="0">
                <a:solidFill>
                  <a:srgbClr val="8C8C8C"/>
                </a:solidFill>
                <a:latin typeface="Calibri" pitchFamily="34" charset="0"/>
                <a:ea typeface="Calibri" pitchFamily="34" charset="-122"/>
                <a:cs typeface="Calibri" pitchFamily="34" charset="-120"/>
              </a:rPr>
              <a:t>"The audience would enjoy the play."</a:t>
            </a:r>
            <a:endParaRPr lang="en-US" sz="1500" dirty="0"/>
          </a:p>
        </p:txBody>
      </p:sp>
      <p:sp>
        <p:nvSpPr>
          <p:cNvPr id="23" name="Shape 21"/>
          <p:cNvSpPr/>
          <p:nvPr/>
        </p:nvSpPr>
        <p:spPr>
          <a:xfrm>
            <a:off x="548640" y="5440680"/>
            <a:ext cx="11064240" cy="868680"/>
          </a:xfrm>
          <a:prstGeom prst="roundRect">
            <a:avLst>
              <a:gd name="adj" fmla="val 8421"/>
            </a:avLst>
          </a:prstGeom>
          <a:solidFill>
            <a:srgbClr val="C9A24B"/>
          </a:solidFill>
          <a:ln w="9525">
            <a:solidFill>
              <a:srgbClr val="C9A24B"/>
            </a:solidFill>
            <a:prstDash val="solid"/>
          </a:ln>
        </p:spPr>
      </p:sp>
      <p:sp>
        <p:nvSpPr>
          <p:cNvPr id="24" name="Text 22"/>
          <p:cNvSpPr txBox="1"/>
          <p:nvPr/>
        </p:nvSpPr>
        <p:spPr>
          <a:xfrm>
            <a:off x="822960" y="5440680"/>
            <a:ext cx="10515600" cy="868680"/>
          </a:xfrm>
          <a:prstGeom prst="rect">
            <a:avLst/>
          </a:prstGeom>
          <a:noFill/>
          <a:ln/>
        </p:spPr>
        <p:txBody>
          <a:bodyPr wrap="square" lIns="0" tIns="0" rIns="0" bIns="0" rtlCol="0" anchor="ctr"/>
          <a:lstStyle/>
          <a:p>
            <a:pPr indent="0" marL="0">
              <a:buNone/>
            </a:pPr>
            <a:r>
              <a:rPr lang="en-US" sz="1500" b="1" dirty="0">
                <a:solidFill>
                  <a:srgbClr val="2B2B2B"/>
                </a:solidFill>
                <a:latin typeface="Calibri" pitchFamily="34" charset="0"/>
                <a:ea typeface="Calibri" pitchFamily="34" charset="-122"/>
                <a:cs typeface="Calibri" pitchFamily="34" charset="-120"/>
              </a:rPr>
              <a:t>Answer: B.  </a:t>
            </a:r>
            <a:pPr indent="0" marL="0">
              <a:buNone/>
            </a:pPr>
            <a:r>
              <a:rPr lang="en-US" sz="1500" dirty="0">
                <a:solidFill>
                  <a:srgbClr val="2B2B2B"/>
                </a:solidFill>
                <a:latin typeface="Calibri" pitchFamily="34" charset="0"/>
                <a:ea typeface="Calibri" pitchFamily="34" charset="-122"/>
                <a:cs typeface="Calibri" pitchFamily="34" charset="-120"/>
              </a:rPr>
              <a:t>A precise feeling (uneasy) and why. A, C and D have no precise effect or reason.</a:t>
            </a:r>
            <a:endParaRPr lang="en-US" sz="15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COSTUME 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Which Letter Is It?</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Which letter</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2B2B2B"/>
                </a:solidFill>
                <a:latin typeface="Calibri" pitchFamily="34" charset="0"/>
                <a:ea typeface="Calibri" pitchFamily="34" charset="-122"/>
                <a:cs typeface="Calibri" pitchFamily="34" charset="-120"/>
              </a:rPr>
              <a:t>CHECK  ·  3 MIN</a:t>
            </a:r>
            <a:endParaRPr lang="en-US" sz="1400" dirty="0"/>
          </a:p>
        </p:txBody>
      </p:sp>
      <p:sp>
        <p:nvSpPr>
          <p:cNvPr id="8" name="Text 6"/>
          <p:cNvSpPr txBox="1"/>
          <p:nvPr/>
        </p:nvSpPr>
        <p:spPr>
          <a:xfrm>
            <a:off x="548640" y="1417320"/>
            <a:ext cx="10972800" cy="365760"/>
          </a:xfrm>
          <a:prstGeom prst="rect">
            <a:avLst/>
          </a:prstGeom>
          <a:noFill/>
          <a:ln/>
        </p:spPr>
        <p:txBody>
          <a:bodyPr wrap="square" lIns="0" tIns="0" rIns="0" bIns="0" rtlCol="0" anchor="t"/>
          <a:lstStyle/>
          <a:p>
            <a:pPr indent="0" marL="0">
              <a:buNone/>
            </a:pPr>
            <a:r>
              <a:rPr lang="en-US" sz="1500" i="1" dirty="0">
                <a:solidFill>
                  <a:srgbClr val="D8D5CF"/>
                </a:solidFill>
                <a:latin typeface="Calibri" pitchFamily="34" charset="0"/>
                <a:ea typeface="Calibri" pitchFamily="34" charset="-122"/>
                <a:cs typeface="Calibri" pitchFamily="34" charset="-120"/>
              </a:rPr>
              <a:t>Write the letter (C, I, D, E or R) for each costume sentence.</a:t>
            </a:r>
            <a:endParaRPr lang="en-US" sz="1500" dirty="0"/>
          </a:p>
        </p:txBody>
      </p:sp>
      <p:sp>
        <p:nvSpPr>
          <p:cNvPr id="9" name="Shape 7"/>
          <p:cNvSpPr/>
          <p:nvPr/>
        </p:nvSpPr>
        <p:spPr>
          <a:xfrm>
            <a:off x="548640" y="1920240"/>
            <a:ext cx="11064240" cy="731520"/>
          </a:xfrm>
          <a:prstGeom prst="roundRect">
            <a:avLst>
              <a:gd name="adj" fmla="val 10000"/>
            </a:avLst>
          </a:prstGeom>
          <a:solidFill>
            <a:srgbClr val="3D3D3D"/>
          </a:solidFill>
          <a:ln w="9525">
            <a:solidFill>
              <a:srgbClr val="3D3D3D"/>
            </a:solidFill>
            <a:prstDash val="solid"/>
          </a:ln>
        </p:spPr>
      </p:sp>
      <p:sp>
        <p:nvSpPr>
          <p:cNvPr id="10" name="Text 8"/>
          <p:cNvSpPr txBox="1"/>
          <p:nvPr/>
        </p:nvSpPr>
        <p:spPr>
          <a:xfrm>
            <a:off x="777240" y="1920240"/>
            <a:ext cx="457200" cy="731520"/>
          </a:xfrm>
          <a:prstGeom prst="rect">
            <a:avLst/>
          </a:prstGeom>
          <a:noFill/>
          <a:ln/>
        </p:spPr>
        <p:txBody>
          <a:bodyPr wrap="square" lIns="0" tIns="0" rIns="0" bIns="0" rtlCol="0" anchor="ctr"/>
          <a:lstStyle/>
          <a:p>
            <a:pPr indent="0" marL="0">
              <a:buNone/>
            </a:pPr>
            <a:r>
              <a:rPr lang="en-US" sz="2000" b="1" dirty="0">
                <a:solidFill>
                  <a:srgbClr val="C9A24B"/>
                </a:solidFill>
                <a:latin typeface="Cambria" pitchFamily="34" charset="0"/>
                <a:ea typeface="Cambria" pitchFamily="34" charset="-122"/>
                <a:cs typeface="Cambria" pitchFamily="34" charset="-120"/>
              </a:rPr>
              <a:t>1</a:t>
            </a:r>
            <a:endParaRPr lang="en-US" sz="2000" dirty="0"/>
          </a:p>
        </p:txBody>
      </p:sp>
      <p:sp>
        <p:nvSpPr>
          <p:cNvPr id="11" name="Text 9"/>
          <p:cNvSpPr txBox="1"/>
          <p:nvPr/>
        </p:nvSpPr>
        <p:spPr>
          <a:xfrm>
            <a:off x="1325880" y="1920240"/>
            <a:ext cx="10058400" cy="73152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"This only needs an old uniform and sandpaper, so it is realistic for a school production."</a:t>
            </a:r>
            <a:endParaRPr lang="en-US" sz="1600" dirty="0"/>
          </a:p>
        </p:txBody>
      </p:sp>
      <p:sp>
        <p:nvSpPr>
          <p:cNvPr id="12" name="Shape 10"/>
          <p:cNvSpPr/>
          <p:nvPr/>
        </p:nvSpPr>
        <p:spPr>
          <a:xfrm>
            <a:off x="548640" y="2788920"/>
            <a:ext cx="11064240" cy="731520"/>
          </a:xfrm>
          <a:prstGeom prst="roundRect">
            <a:avLst>
              <a:gd name="adj" fmla="val 10000"/>
            </a:avLst>
          </a:prstGeom>
          <a:solidFill>
            <a:srgbClr val="3D3D3D"/>
          </a:solidFill>
          <a:ln w="9525">
            <a:solidFill>
              <a:srgbClr val="3D3D3D"/>
            </a:solidFill>
            <a:prstDash val="solid"/>
          </a:ln>
        </p:spPr>
      </p:sp>
      <p:sp>
        <p:nvSpPr>
          <p:cNvPr id="13" name="Text 11"/>
          <p:cNvSpPr txBox="1"/>
          <p:nvPr/>
        </p:nvSpPr>
        <p:spPr>
          <a:xfrm>
            <a:off x="777240" y="2788920"/>
            <a:ext cx="457200" cy="731520"/>
          </a:xfrm>
          <a:prstGeom prst="rect">
            <a:avLst/>
          </a:prstGeom>
          <a:noFill/>
          <a:ln/>
        </p:spPr>
        <p:txBody>
          <a:bodyPr wrap="square" lIns="0" tIns="0" rIns="0" bIns="0" rtlCol="0" anchor="ctr"/>
          <a:lstStyle/>
          <a:p>
            <a:pPr indent="0" marL="0">
              <a:buNone/>
            </a:pPr>
            <a:r>
              <a:rPr lang="en-US" sz="2000" b="1" dirty="0">
                <a:solidFill>
                  <a:srgbClr val="C9A24B"/>
                </a:solidFill>
                <a:latin typeface="Cambria" pitchFamily="34" charset="0"/>
                <a:ea typeface="Cambria" pitchFamily="34" charset="-122"/>
                <a:cs typeface="Cambria" pitchFamily="34" charset="-120"/>
              </a:rPr>
              <a:t>2</a:t>
            </a:r>
            <a:endParaRPr lang="en-US" sz="2000" dirty="0"/>
          </a:p>
        </p:txBody>
      </p:sp>
      <p:sp>
        <p:nvSpPr>
          <p:cNvPr id="14" name="Text 12"/>
          <p:cNvSpPr txBox="1"/>
          <p:nvPr/>
        </p:nvSpPr>
        <p:spPr>
          <a:xfrm>
            <a:off x="1325880" y="2788920"/>
            <a:ext cx="10058400" cy="73152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"My costume vision is to show the group's guilt growing, building on Simon Daw's grey, blue and white palette."</a:t>
            </a:r>
            <a:endParaRPr lang="en-US" sz="1600" dirty="0"/>
          </a:p>
        </p:txBody>
      </p:sp>
      <p:sp>
        <p:nvSpPr>
          <p:cNvPr id="15" name="Shape 13"/>
          <p:cNvSpPr/>
          <p:nvPr/>
        </p:nvSpPr>
        <p:spPr>
          <a:xfrm>
            <a:off x="548640" y="3657600"/>
            <a:ext cx="11064240" cy="731520"/>
          </a:xfrm>
          <a:prstGeom prst="roundRect">
            <a:avLst>
              <a:gd name="adj" fmla="val 10000"/>
            </a:avLst>
          </a:prstGeom>
          <a:solidFill>
            <a:srgbClr val="3D3D3D"/>
          </a:solidFill>
          <a:ln w="9525">
            <a:solidFill>
              <a:srgbClr val="3D3D3D"/>
            </a:solidFill>
            <a:prstDash val="solid"/>
          </a:ln>
        </p:spPr>
      </p:sp>
      <p:sp>
        <p:nvSpPr>
          <p:cNvPr id="16" name="Text 14"/>
          <p:cNvSpPr txBox="1"/>
          <p:nvPr/>
        </p:nvSpPr>
        <p:spPr>
          <a:xfrm>
            <a:off x="777240" y="3657600"/>
            <a:ext cx="457200" cy="731520"/>
          </a:xfrm>
          <a:prstGeom prst="rect">
            <a:avLst/>
          </a:prstGeom>
          <a:noFill/>
          <a:ln/>
        </p:spPr>
        <p:txBody>
          <a:bodyPr wrap="square" lIns="0" tIns="0" rIns="0" bIns="0" rtlCol="0" anchor="ctr"/>
          <a:lstStyle/>
          <a:p>
            <a:pPr indent="0" marL="0">
              <a:buNone/>
            </a:pPr>
            <a:r>
              <a:rPr lang="en-US" sz="2000" b="1" dirty="0">
                <a:solidFill>
                  <a:srgbClr val="C9A24B"/>
                </a:solidFill>
                <a:latin typeface="Cambria" pitchFamily="34" charset="0"/>
                <a:ea typeface="Cambria" pitchFamily="34" charset="-122"/>
                <a:cs typeface="Cambria" pitchFamily="34" charset="-120"/>
              </a:rPr>
              <a:t>3</a:t>
            </a:r>
            <a:endParaRPr lang="en-US" sz="2000" dirty="0"/>
          </a:p>
        </p:txBody>
      </p:sp>
      <p:sp>
        <p:nvSpPr>
          <p:cNvPr id="17" name="Text 15"/>
          <p:cNvSpPr txBox="1"/>
          <p:nvPr/>
        </p:nvSpPr>
        <p:spPr>
          <a:xfrm>
            <a:off x="1325880" y="3657600"/>
            <a:ext cx="10058400" cy="73152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"The audience would feel uneasy, because John Tate looks in control while everything falls apart."</a:t>
            </a:r>
            <a:endParaRPr lang="en-US" sz="1600" dirty="0"/>
          </a:p>
        </p:txBody>
      </p:sp>
      <p:sp>
        <p:nvSpPr>
          <p:cNvPr id="18" name="Shape 16"/>
          <p:cNvSpPr/>
          <p:nvPr/>
        </p:nvSpPr>
        <p:spPr>
          <a:xfrm>
            <a:off x="548640" y="4526280"/>
            <a:ext cx="11064240" cy="731520"/>
          </a:xfrm>
          <a:prstGeom prst="roundRect">
            <a:avLst>
              <a:gd name="adj" fmla="val 10000"/>
            </a:avLst>
          </a:prstGeom>
          <a:solidFill>
            <a:srgbClr val="3D3D3D"/>
          </a:solidFill>
          <a:ln w="9525">
            <a:solidFill>
              <a:srgbClr val="3D3D3D"/>
            </a:solidFill>
            <a:prstDash val="solid"/>
          </a:ln>
        </p:spPr>
      </p:sp>
      <p:sp>
        <p:nvSpPr>
          <p:cNvPr id="19" name="Text 17"/>
          <p:cNvSpPr txBox="1"/>
          <p:nvPr/>
        </p:nvSpPr>
        <p:spPr>
          <a:xfrm>
            <a:off x="777240" y="4526280"/>
            <a:ext cx="457200" cy="731520"/>
          </a:xfrm>
          <a:prstGeom prst="rect">
            <a:avLst/>
          </a:prstGeom>
          <a:noFill/>
          <a:ln/>
        </p:spPr>
        <p:txBody>
          <a:bodyPr wrap="square" lIns="0" tIns="0" rIns="0" bIns="0" rtlCol="0" anchor="ctr"/>
          <a:lstStyle/>
          <a:p>
            <a:pPr indent="0" marL="0">
              <a:buNone/>
            </a:pPr>
            <a:r>
              <a:rPr lang="en-US" sz="2000" b="1" dirty="0">
                <a:solidFill>
                  <a:srgbClr val="C9A24B"/>
                </a:solidFill>
                <a:latin typeface="Cambria" pitchFamily="34" charset="0"/>
                <a:ea typeface="Cambria" pitchFamily="34" charset="-122"/>
                <a:cs typeface="Cambria" pitchFamily="34" charset="-120"/>
              </a:rPr>
              <a:t>4</a:t>
            </a:r>
            <a:endParaRPr lang="en-US" sz="2000" dirty="0"/>
          </a:p>
        </p:txBody>
      </p:sp>
      <p:sp>
        <p:nvSpPr>
          <p:cNvPr id="20" name="Text 18"/>
          <p:cNvSpPr txBox="1"/>
          <p:nvPr/>
        </p:nvSpPr>
        <p:spPr>
          <a:xfrm>
            <a:off x="1325880" y="4526280"/>
            <a:ext cx="10058400" cy="73152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"As Brian enters crying, his blazer sleeves hang 3cm past his fingertips and his clip-on tie has come off one side of his collar."</a:t>
            </a:r>
            <a:endParaRPr lang="en-US" sz="1600" dirty="0"/>
          </a:p>
        </p:txBody>
      </p:sp>
      <p:sp>
        <p:nvSpPr>
          <p:cNvPr id="21" name="Shape 19"/>
          <p:cNvSpPr/>
          <p:nvPr/>
        </p:nvSpPr>
        <p:spPr>
          <a:xfrm>
            <a:off x="548640" y="5394960"/>
            <a:ext cx="11064240" cy="731520"/>
          </a:xfrm>
          <a:prstGeom prst="roundRect">
            <a:avLst>
              <a:gd name="adj" fmla="val 10000"/>
            </a:avLst>
          </a:prstGeom>
          <a:solidFill>
            <a:srgbClr val="3D3D3D"/>
          </a:solidFill>
          <a:ln w="9525">
            <a:solidFill>
              <a:srgbClr val="3D3D3D"/>
            </a:solidFill>
            <a:prstDash val="solid"/>
          </a:ln>
        </p:spPr>
      </p:sp>
      <p:sp>
        <p:nvSpPr>
          <p:cNvPr id="22" name="Text 20"/>
          <p:cNvSpPr txBox="1"/>
          <p:nvPr/>
        </p:nvSpPr>
        <p:spPr>
          <a:xfrm>
            <a:off x="777240" y="5394960"/>
            <a:ext cx="457200" cy="731520"/>
          </a:xfrm>
          <a:prstGeom prst="rect">
            <a:avLst/>
          </a:prstGeom>
          <a:noFill/>
          <a:ln/>
        </p:spPr>
        <p:txBody>
          <a:bodyPr wrap="square" lIns="0" tIns="0" rIns="0" bIns="0" rtlCol="0" anchor="ctr"/>
          <a:lstStyle/>
          <a:p>
            <a:pPr indent="0" marL="0">
              <a:buNone/>
            </a:pPr>
            <a:r>
              <a:rPr lang="en-US" sz="2000" b="1" dirty="0">
                <a:solidFill>
                  <a:srgbClr val="C9A24B"/>
                </a:solidFill>
                <a:latin typeface="Cambria" pitchFamily="34" charset="0"/>
                <a:ea typeface="Cambria" pitchFamily="34" charset="-122"/>
                <a:cs typeface="Cambria" pitchFamily="34" charset="-120"/>
              </a:rPr>
              <a:t>5</a:t>
            </a:r>
            <a:endParaRPr lang="en-US" sz="2000" dirty="0"/>
          </a:p>
        </p:txBody>
      </p:sp>
      <p:sp>
        <p:nvSpPr>
          <p:cNvPr id="23" name="Text 21"/>
          <p:cNvSpPr txBox="1"/>
          <p:nvPr/>
        </p:nvSpPr>
        <p:spPr>
          <a:xfrm>
            <a:off x="1325880" y="5394960"/>
            <a:ext cx="10058400" cy="73152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"I would use a naturalistic uniform with an oversized grey blazer for Brian."</a:t>
            </a:r>
            <a:endParaRPr lang="en-US" sz="16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ANSWERS — CHECK YOUR WHITEBOARD</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Which Letter Is It? Answers</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Which letter — answers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548640" y="1600200"/>
            <a:ext cx="11064240" cy="777240"/>
          </a:xfrm>
          <a:prstGeom prst="roundRect">
            <a:avLst>
              <a:gd name="adj" fmla="val 9412"/>
            </a:avLst>
          </a:prstGeom>
          <a:solidFill>
            <a:srgbClr val="3D3D3D"/>
          </a:solidFill>
          <a:ln w="9525">
            <a:solidFill>
              <a:srgbClr val="3D3D3D"/>
            </a:solidFill>
            <a:prstDash val="solid"/>
          </a:ln>
        </p:spPr>
      </p:sp>
      <p:sp>
        <p:nvSpPr>
          <p:cNvPr id="7" name="Shape 5"/>
          <p:cNvSpPr/>
          <p:nvPr/>
        </p:nvSpPr>
        <p:spPr>
          <a:xfrm>
            <a:off x="731520" y="1709928"/>
            <a:ext cx="548640" cy="548640"/>
          </a:xfrm>
          <a:prstGeom prst="ellipse">
            <a:avLst/>
          </a:prstGeom>
          <a:solidFill>
            <a:srgbClr val="2C4A6E"/>
          </a:solidFill>
          <a:ln w="12700">
            <a:solidFill>
              <a:srgbClr val="2C4A6E"/>
            </a:solidFill>
            <a:prstDash val="solid"/>
          </a:ln>
        </p:spPr>
      </p:sp>
      <p:sp>
        <p:nvSpPr>
          <p:cNvPr id="8" name="Text 6"/>
          <p:cNvSpPr txBox="1"/>
          <p:nvPr/>
        </p:nvSpPr>
        <p:spPr>
          <a:xfrm>
            <a:off x="731520" y="1709928"/>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E</a:t>
            </a:r>
            <a:endParaRPr lang="en-US" sz="1800" dirty="0"/>
          </a:p>
        </p:txBody>
      </p:sp>
      <p:sp>
        <p:nvSpPr>
          <p:cNvPr id="9" name="Text 7"/>
          <p:cNvSpPr txBox="1"/>
          <p:nvPr/>
        </p:nvSpPr>
        <p:spPr>
          <a:xfrm>
            <a:off x="1508760" y="1600200"/>
            <a:ext cx="7863840" cy="777240"/>
          </a:xfrm>
          <a:prstGeom prst="rect">
            <a:avLst/>
          </a:prstGeom>
          <a:noFill/>
          <a:ln/>
        </p:spPr>
        <p:txBody>
          <a:bodyPr wrap="square" lIns="0" tIns="0" rIns="0" bIns="0" rtlCol="0" anchor="ctr"/>
          <a:lstStyle/>
          <a:p>
            <a:pPr indent="0" marL="0">
              <a:buNone/>
            </a:pPr>
            <a:r>
              <a:rPr lang="en-US" sz="1400" dirty="0">
                <a:solidFill>
                  <a:srgbClr val="D8D5CF"/>
                </a:solidFill>
                <a:latin typeface="Calibri" pitchFamily="34" charset="0"/>
                <a:ea typeface="Calibri" pitchFamily="34" charset="-122"/>
                <a:cs typeface="Calibri" pitchFamily="34" charset="-120"/>
              </a:rPr>
              <a:t>"This only needs an old uniform and sandpaper, so it is realistic for a school production."</a:t>
            </a:r>
            <a:endParaRPr lang="en-US" sz="1400" dirty="0"/>
          </a:p>
        </p:txBody>
      </p:sp>
      <p:sp>
        <p:nvSpPr>
          <p:cNvPr id="10" name="Text 8"/>
          <p:cNvSpPr txBox="1"/>
          <p:nvPr/>
        </p:nvSpPr>
        <p:spPr>
          <a:xfrm>
            <a:off x="9509760" y="1600200"/>
            <a:ext cx="1920240" cy="777240"/>
          </a:xfrm>
          <a:prstGeom prst="rect">
            <a:avLst/>
          </a:prstGeom>
          <a:noFill/>
          <a:ln/>
        </p:spPr>
        <p:txBody>
          <a:bodyPr wrap="square" lIns="0" tIns="0" rIns="0" bIns="0" rtlCol="0" anchor="ctr"/>
          <a:lstStyle/>
          <a:p>
            <a:pPr algn="r" indent="0" marL="0">
              <a:buNone/>
            </a:pPr>
            <a:r>
              <a:rPr lang="en-US" sz="1500" b="1" dirty="0">
                <a:solidFill>
                  <a:srgbClr val="C9A24B"/>
                </a:solidFill>
                <a:latin typeface="Calibri" pitchFamily="34" charset="0"/>
                <a:ea typeface="Calibri" pitchFamily="34" charset="-122"/>
                <a:cs typeface="Calibri" pitchFamily="34" charset="-120"/>
              </a:rPr>
              <a:t>EVALUATE</a:t>
            </a:r>
            <a:endParaRPr lang="en-US" sz="1500" dirty="0"/>
          </a:p>
        </p:txBody>
      </p:sp>
      <p:sp>
        <p:nvSpPr>
          <p:cNvPr id="11" name="Shape 9"/>
          <p:cNvSpPr/>
          <p:nvPr/>
        </p:nvSpPr>
        <p:spPr>
          <a:xfrm>
            <a:off x="548640" y="2514600"/>
            <a:ext cx="11064240" cy="777240"/>
          </a:xfrm>
          <a:prstGeom prst="roundRect">
            <a:avLst>
              <a:gd name="adj" fmla="val 9412"/>
            </a:avLst>
          </a:prstGeom>
          <a:solidFill>
            <a:srgbClr val="3D3D3D"/>
          </a:solidFill>
          <a:ln w="9525">
            <a:solidFill>
              <a:srgbClr val="3D3D3D"/>
            </a:solidFill>
            <a:prstDash val="solid"/>
          </a:ln>
        </p:spPr>
      </p:sp>
      <p:sp>
        <p:nvSpPr>
          <p:cNvPr id="12" name="Shape 10"/>
          <p:cNvSpPr/>
          <p:nvPr/>
        </p:nvSpPr>
        <p:spPr>
          <a:xfrm>
            <a:off x="731520" y="2624328"/>
            <a:ext cx="548640" cy="548640"/>
          </a:xfrm>
          <a:prstGeom prst="ellipse">
            <a:avLst/>
          </a:prstGeom>
          <a:solidFill>
            <a:srgbClr val="C9A24B"/>
          </a:solidFill>
          <a:ln w="12700">
            <a:solidFill>
              <a:srgbClr val="C9A24B"/>
            </a:solidFill>
            <a:prstDash val="solid"/>
          </a:ln>
        </p:spPr>
      </p:sp>
      <p:sp>
        <p:nvSpPr>
          <p:cNvPr id="13" name="Text 11"/>
          <p:cNvSpPr txBox="1"/>
          <p:nvPr/>
        </p:nvSpPr>
        <p:spPr>
          <a:xfrm>
            <a:off x="731520" y="2624328"/>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C</a:t>
            </a:r>
            <a:endParaRPr lang="en-US" sz="1800" dirty="0"/>
          </a:p>
        </p:txBody>
      </p:sp>
      <p:sp>
        <p:nvSpPr>
          <p:cNvPr id="14" name="Text 12"/>
          <p:cNvSpPr txBox="1"/>
          <p:nvPr/>
        </p:nvSpPr>
        <p:spPr>
          <a:xfrm>
            <a:off x="1508760" y="2514600"/>
            <a:ext cx="7863840" cy="777240"/>
          </a:xfrm>
          <a:prstGeom prst="rect">
            <a:avLst/>
          </a:prstGeom>
          <a:noFill/>
          <a:ln/>
        </p:spPr>
        <p:txBody>
          <a:bodyPr wrap="square" lIns="0" tIns="0" rIns="0" bIns="0" rtlCol="0" anchor="ctr"/>
          <a:lstStyle/>
          <a:p>
            <a:pPr indent="0" marL="0">
              <a:buNone/>
            </a:pPr>
            <a:r>
              <a:rPr lang="en-US" sz="1400" dirty="0">
                <a:solidFill>
                  <a:srgbClr val="D8D5CF"/>
                </a:solidFill>
                <a:latin typeface="Calibri" pitchFamily="34" charset="0"/>
                <a:ea typeface="Calibri" pitchFamily="34" charset="-122"/>
                <a:cs typeface="Calibri" pitchFamily="34" charset="-120"/>
              </a:rPr>
              <a:t>"My costume vision is to show the group's guilt growing, building on Simon Daw's grey, blue and white palette."</a:t>
            </a:r>
            <a:endParaRPr lang="en-US" sz="1400" dirty="0"/>
          </a:p>
        </p:txBody>
      </p:sp>
      <p:sp>
        <p:nvSpPr>
          <p:cNvPr id="15" name="Text 13"/>
          <p:cNvSpPr txBox="1"/>
          <p:nvPr/>
        </p:nvSpPr>
        <p:spPr>
          <a:xfrm>
            <a:off x="9509760" y="2514600"/>
            <a:ext cx="1920240" cy="777240"/>
          </a:xfrm>
          <a:prstGeom prst="rect">
            <a:avLst/>
          </a:prstGeom>
          <a:noFill/>
          <a:ln/>
        </p:spPr>
        <p:txBody>
          <a:bodyPr wrap="square" lIns="0" tIns="0" rIns="0" bIns="0" rtlCol="0" anchor="ctr"/>
          <a:lstStyle/>
          <a:p>
            <a:pPr algn="r" indent="0" marL="0">
              <a:buNone/>
            </a:pPr>
            <a:r>
              <a:rPr lang="en-US" sz="1500" b="1" dirty="0">
                <a:solidFill>
                  <a:srgbClr val="C9A24B"/>
                </a:solidFill>
                <a:latin typeface="Calibri" pitchFamily="34" charset="0"/>
                <a:ea typeface="Calibri" pitchFamily="34" charset="-122"/>
                <a:cs typeface="Calibri" pitchFamily="34" charset="-120"/>
              </a:rPr>
              <a:t>CONTEXT</a:t>
            </a:r>
            <a:endParaRPr lang="en-US" sz="1500" dirty="0"/>
          </a:p>
        </p:txBody>
      </p:sp>
      <p:sp>
        <p:nvSpPr>
          <p:cNvPr id="16" name="Shape 14"/>
          <p:cNvSpPr/>
          <p:nvPr/>
        </p:nvSpPr>
        <p:spPr>
          <a:xfrm>
            <a:off x="548640" y="3429000"/>
            <a:ext cx="11064240" cy="777240"/>
          </a:xfrm>
          <a:prstGeom prst="roundRect">
            <a:avLst>
              <a:gd name="adj" fmla="val 9412"/>
            </a:avLst>
          </a:prstGeom>
          <a:solidFill>
            <a:srgbClr val="3D3D3D"/>
          </a:solidFill>
          <a:ln w="9525">
            <a:solidFill>
              <a:srgbClr val="3D3D3D"/>
            </a:solidFill>
            <a:prstDash val="solid"/>
          </a:ln>
        </p:spPr>
      </p:sp>
      <p:sp>
        <p:nvSpPr>
          <p:cNvPr id="17" name="Shape 15"/>
          <p:cNvSpPr/>
          <p:nvPr/>
        </p:nvSpPr>
        <p:spPr>
          <a:xfrm>
            <a:off x="731520" y="3538728"/>
            <a:ext cx="548640" cy="548640"/>
          </a:xfrm>
          <a:prstGeom prst="ellipse">
            <a:avLst/>
          </a:prstGeom>
          <a:solidFill>
            <a:srgbClr val="6B3F69"/>
          </a:solidFill>
          <a:ln w="12700">
            <a:solidFill>
              <a:srgbClr val="6B3F69"/>
            </a:solidFill>
            <a:prstDash val="solid"/>
          </a:ln>
        </p:spPr>
      </p:sp>
      <p:sp>
        <p:nvSpPr>
          <p:cNvPr id="18" name="Text 16"/>
          <p:cNvSpPr txBox="1"/>
          <p:nvPr/>
        </p:nvSpPr>
        <p:spPr>
          <a:xfrm>
            <a:off x="731520" y="3538728"/>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R</a:t>
            </a:r>
            <a:endParaRPr lang="en-US" sz="1800" dirty="0"/>
          </a:p>
        </p:txBody>
      </p:sp>
      <p:sp>
        <p:nvSpPr>
          <p:cNvPr id="19" name="Text 17"/>
          <p:cNvSpPr txBox="1"/>
          <p:nvPr/>
        </p:nvSpPr>
        <p:spPr>
          <a:xfrm>
            <a:off x="1508760" y="3429000"/>
            <a:ext cx="7863840" cy="777240"/>
          </a:xfrm>
          <a:prstGeom prst="rect">
            <a:avLst/>
          </a:prstGeom>
          <a:noFill/>
          <a:ln/>
        </p:spPr>
        <p:txBody>
          <a:bodyPr wrap="square" lIns="0" tIns="0" rIns="0" bIns="0" rtlCol="0" anchor="ctr"/>
          <a:lstStyle/>
          <a:p>
            <a:pPr indent="0" marL="0">
              <a:buNone/>
            </a:pPr>
            <a:r>
              <a:rPr lang="en-US" sz="1400" dirty="0">
                <a:solidFill>
                  <a:srgbClr val="D8D5CF"/>
                </a:solidFill>
                <a:latin typeface="Calibri" pitchFamily="34" charset="0"/>
                <a:ea typeface="Calibri" pitchFamily="34" charset="-122"/>
                <a:cs typeface="Calibri" pitchFamily="34" charset="-120"/>
              </a:rPr>
              <a:t>"The audience would feel uneasy, because John Tate looks in control while everything falls apart."</a:t>
            </a:r>
            <a:endParaRPr lang="en-US" sz="1400" dirty="0"/>
          </a:p>
        </p:txBody>
      </p:sp>
      <p:sp>
        <p:nvSpPr>
          <p:cNvPr id="20" name="Text 18"/>
          <p:cNvSpPr txBox="1"/>
          <p:nvPr/>
        </p:nvSpPr>
        <p:spPr>
          <a:xfrm>
            <a:off x="9509760" y="3429000"/>
            <a:ext cx="1920240" cy="777240"/>
          </a:xfrm>
          <a:prstGeom prst="rect">
            <a:avLst/>
          </a:prstGeom>
          <a:noFill/>
          <a:ln/>
        </p:spPr>
        <p:txBody>
          <a:bodyPr wrap="square" lIns="0" tIns="0" rIns="0" bIns="0" rtlCol="0" anchor="ctr"/>
          <a:lstStyle/>
          <a:p>
            <a:pPr algn="r" indent="0" marL="0">
              <a:buNone/>
            </a:pPr>
            <a:r>
              <a:rPr lang="en-US" sz="1500" b="1" dirty="0">
                <a:solidFill>
                  <a:srgbClr val="C9A24B"/>
                </a:solidFill>
                <a:latin typeface="Calibri" pitchFamily="34" charset="0"/>
                <a:ea typeface="Calibri" pitchFamily="34" charset="-122"/>
                <a:cs typeface="Calibri" pitchFamily="34" charset="-120"/>
              </a:rPr>
              <a:t>RELATE</a:t>
            </a:r>
            <a:endParaRPr lang="en-US" sz="1500" dirty="0"/>
          </a:p>
        </p:txBody>
      </p:sp>
      <p:sp>
        <p:nvSpPr>
          <p:cNvPr id="21" name="Shape 19"/>
          <p:cNvSpPr/>
          <p:nvPr/>
        </p:nvSpPr>
        <p:spPr>
          <a:xfrm>
            <a:off x="548640" y="4343400"/>
            <a:ext cx="11064240" cy="777240"/>
          </a:xfrm>
          <a:prstGeom prst="roundRect">
            <a:avLst>
              <a:gd name="adj" fmla="val 9412"/>
            </a:avLst>
          </a:prstGeom>
          <a:solidFill>
            <a:srgbClr val="3D3D3D"/>
          </a:solidFill>
          <a:ln w="9525">
            <a:solidFill>
              <a:srgbClr val="3D3D3D"/>
            </a:solidFill>
            <a:prstDash val="solid"/>
          </a:ln>
        </p:spPr>
      </p:sp>
      <p:sp>
        <p:nvSpPr>
          <p:cNvPr id="22" name="Shape 20"/>
          <p:cNvSpPr/>
          <p:nvPr/>
        </p:nvSpPr>
        <p:spPr>
          <a:xfrm>
            <a:off x="731520" y="4453128"/>
            <a:ext cx="548640" cy="548640"/>
          </a:xfrm>
          <a:prstGeom prst="ellipse">
            <a:avLst/>
          </a:prstGeom>
          <a:solidFill>
            <a:srgbClr val="1F5C4E"/>
          </a:solidFill>
          <a:ln w="12700">
            <a:solidFill>
              <a:srgbClr val="1F5C4E"/>
            </a:solidFill>
            <a:prstDash val="solid"/>
          </a:ln>
        </p:spPr>
      </p:sp>
      <p:sp>
        <p:nvSpPr>
          <p:cNvPr id="23" name="Text 21"/>
          <p:cNvSpPr txBox="1"/>
          <p:nvPr/>
        </p:nvSpPr>
        <p:spPr>
          <a:xfrm>
            <a:off x="731520" y="4453128"/>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D</a:t>
            </a:r>
            <a:endParaRPr lang="en-US" sz="1800" dirty="0"/>
          </a:p>
        </p:txBody>
      </p:sp>
      <p:sp>
        <p:nvSpPr>
          <p:cNvPr id="24" name="Text 22"/>
          <p:cNvSpPr txBox="1"/>
          <p:nvPr/>
        </p:nvSpPr>
        <p:spPr>
          <a:xfrm>
            <a:off x="1508760" y="4343400"/>
            <a:ext cx="7863840" cy="777240"/>
          </a:xfrm>
          <a:prstGeom prst="rect">
            <a:avLst/>
          </a:prstGeom>
          <a:noFill/>
          <a:ln/>
        </p:spPr>
        <p:txBody>
          <a:bodyPr wrap="square" lIns="0" tIns="0" rIns="0" bIns="0" rtlCol="0" anchor="ctr"/>
          <a:lstStyle/>
          <a:p>
            <a:pPr indent="0" marL="0">
              <a:buNone/>
            </a:pPr>
            <a:r>
              <a:rPr lang="en-US" sz="1400" dirty="0">
                <a:solidFill>
                  <a:srgbClr val="D8D5CF"/>
                </a:solidFill>
                <a:latin typeface="Calibri" pitchFamily="34" charset="0"/>
                <a:ea typeface="Calibri" pitchFamily="34" charset="-122"/>
                <a:cs typeface="Calibri" pitchFamily="34" charset="-120"/>
              </a:rPr>
              <a:t>"As Brian enters crying, his blazer sleeves hang 3cm past his fingertips and his clip-on tie has come off one side of his collar."</a:t>
            </a:r>
            <a:endParaRPr lang="en-US" sz="1400" dirty="0"/>
          </a:p>
        </p:txBody>
      </p:sp>
      <p:sp>
        <p:nvSpPr>
          <p:cNvPr id="25" name="Text 23"/>
          <p:cNvSpPr txBox="1"/>
          <p:nvPr/>
        </p:nvSpPr>
        <p:spPr>
          <a:xfrm>
            <a:off x="9509760" y="4343400"/>
            <a:ext cx="1920240" cy="777240"/>
          </a:xfrm>
          <a:prstGeom prst="rect">
            <a:avLst/>
          </a:prstGeom>
          <a:noFill/>
          <a:ln/>
        </p:spPr>
        <p:txBody>
          <a:bodyPr wrap="square" lIns="0" tIns="0" rIns="0" bIns="0" rtlCol="0" anchor="ctr"/>
          <a:lstStyle/>
          <a:p>
            <a:pPr algn="r" indent="0" marL="0">
              <a:buNone/>
            </a:pPr>
            <a:r>
              <a:rPr lang="en-US" sz="1500" b="1" dirty="0">
                <a:solidFill>
                  <a:srgbClr val="C9A24B"/>
                </a:solidFill>
                <a:latin typeface="Calibri" pitchFamily="34" charset="0"/>
                <a:ea typeface="Calibri" pitchFamily="34" charset="-122"/>
                <a:cs typeface="Calibri" pitchFamily="34" charset="-120"/>
              </a:rPr>
              <a:t>DISCUSSION</a:t>
            </a:r>
            <a:endParaRPr lang="en-US" sz="1500" dirty="0"/>
          </a:p>
        </p:txBody>
      </p:sp>
      <p:sp>
        <p:nvSpPr>
          <p:cNvPr id="26" name="Shape 24"/>
          <p:cNvSpPr/>
          <p:nvPr/>
        </p:nvSpPr>
        <p:spPr>
          <a:xfrm>
            <a:off x="548640" y="5257800"/>
            <a:ext cx="11064240" cy="777240"/>
          </a:xfrm>
          <a:prstGeom prst="roundRect">
            <a:avLst>
              <a:gd name="adj" fmla="val 9412"/>
            </a:avLst>
          </a:prstGeom>
          <a:solidFill>
            <a:srgbClr val="3D3D3D"/>
          </a:solidFill>
          <a:ln w="9525">
            <a:solidFill>
              <a:srgbClr val="3D3D3D"/>
            </a:solidFill>
            <a:prstDash val="solid"/>
          </a:ln>
        </p:spPr>
      </p:sp>
      <p:sp>
        <p:nvSpPr>
          <p:cNvPr id="27" name="Shape 25"/>
          <p:cNvSpPr/>
          <p:nvPr/>
        </p:nvSpPr>
        <p:spPr>
          <a:xfrm>
            <a:off x="731520" y="5367528"/>
            <a:ext cx="548640" cy="548640"/>
          </a:xfrm>
          <a:prstGeom prst="ellipse">
            <a:avLst/>
          </a:prstGeom>
          <a:solidFill>
            <a:srgbClr val="990011"/>
          </a:solidFill>
          <a:ln w="12700">
            <a:solidFill>
              <a:srgbClr val="990011"/>
            </a:solidFill>
            <a:prstDash val="solid"/>
          </a:ln>
        </p:spPr>
      </p:sp>
      <p:sp>
        <p:nvSpPr>
          <p:cNvPr id="28" name="Text 26"/>
          <p:cNvSpPr txBox="1"/>
          <p:nvPr/>
        </p:nvSpPr>
        <p:spPr>
          <a:xfrm>
            <a:off x="731520" y="5367528"/>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I</a:t>
            </a:r>
            <a:endParaRPr lang="en-US" sz="1800" dirty="0"/>
          </a:p>
        </p:txBody>
      </p:sp>
      <p:sp>
        <p:nvSpPr>
          <p:cNvPr id="29" name="Text 27"/>
          <p:cNvSpPr txBox="1"/>
          <p:nvPr/>
        </p:nvSpPr>
        <p:spPr>
          <a:xfrm>
            <a:off x="1508760" y="5257800"/>
            <a:ext cx="7863840" cy="777240"/>
          </a:xfrm>
          <a:prstGeom prst="rect">
            <a:avLst/>
          </a:prstGeom>
          <a:noFill/>
          <a:ln/>
        </p:spPr>
        <p:txBody>
          <a:bodyPr wrap="square" lIns="0" tIns="0" rIns="0" bIns="0" rtlCol="0" anchor="ctr"/>
          <a:lstStyle/>
          <a:p>
            <a:pPr indent="0" marL="0">
              <a:buNone/>
            </a:pPr>
            <a:r>
              <a:rPr lang="en-US" sz="1400" dirty="0">
                <a:solidFill>
                  <a:srgbClr val="D8D5CF"/>
                </a:solidFill>
                <a:latin typeface="Calibri" pitchFamily="34" charset="0"/>
                <a:ea typeface="Calibri" pitchFamily="34" charset="-122"/>
                <a:cs typeface="Calibri" pitchFamily="34" charset="-120"/>
              </a:rPr>
              <a:t>"I would use a naturalistic uniform with an oversized grey blazer for Brian."</a:t>
            </a:r>
            <a:endParaRPr lang="en-US" sz="1400" dirty="0"/>
          </a:p>
        </p:txBody>
      </p:sp>
      <p:sp>
        <p:nvSpPr>
          <p:cNvPr id="30" name="Text 28"/>
          <p:cNvSpPr txBox="1"/>
          <p:nvPr/>
        </p:nvSpPr>
        <p:spPr>
          <a:xfrm>
            <a:off x="9509760" y="5257800"/>
            <a:ext cx="1920240" cy="777240"/>
          </a:xfrm>
          <a:prstGeom prst="rect">
            <a:avLst/>
          </a:prstGeom>
          <a:noFill/>
          <a:ln/>
        </p:spPr>
        <p:txBody>
          <a:bodyPr wrap="square" lIns="0" tIns="0" rIns="0" bIns="0" rtlCol="0" anchor="ctr"/>
          <a:lstStyle/>
          <a:p>
            <a:pPr algn="r" indent="0" marL="0">
              <a:buNone/>
            </a:pPr>
            <a:r>
              <a:rPr lang="en-US" sz="1500" b="1" dirty="0">
                <a:solidFill>
                  <a:srgbClr val="C9A24B"/>
                </a:solidFill>
                <a:latin typeface="Calibri" pitchFamily="34" charset="0"/>
                <a:ea typeface="Calibri" pitchFamily="34" charset="-122"/>
                <a:cs typeface="Calibri" pitchFamily="34" charset="-120"/>
              </a:rPr>
              <a:t>IDENTIFY</a:t>
            </a:r>
            <a:endParaRPr lang="en-US" sz="15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4F3F1"/>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WE DO — A WHOLE COSTUME CIDER POINT</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All Five Together: Brian Enters Crying</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We do — whole point</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8A8173"/>
          </a:solidFill>
          <a:ln w="19050">
            <a:solidFill>
              <a:srgbClr val="8A8173"/>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WE DO  ·  8 MIN</a:t>
            </a:r>
            <a:endParaRPr lang="en-US" sz="1400" dirty="0"/>
          </a:p>
        </p:txBody>
      </p:sp>
      <p:sp>
        <p:nvSpPr>
          <p:cNvPr id="8" name="Shape 6"/>
          <p:cNvSpPr/>
          <p:nvPr/>
        </p:nvSpPr>
        <p:spPr>
          <a:xfrm>
            <a:off x="548640" y="1645920"/>
            <a:ext cx="11064240" cy="777240"/>
          </a:xfrm>
          <a:prstGeom prst="roundRect">
            <a:avLst>
              <a:gd name="adj" fmla="val 9412"/>
            </a:avLst>
          </a:prstGeom>
          <a:solidFill>
            <a:srgbClr val="FFFFFF"/>
          </a:solidFill>
          <a:ln w="9525">
            <a:solidFill>
              <a:srgbClr val="FFFFFF"/>
            </a:solidFill>
            <a:prstDash val="solid"/>
          </a:ln>
        </p:spPr>
      </p:sp>
      <p:sp>
        <p:nvSpPr>
          <p:cNvPr id="9" name="Shape 7"/>
          <p:cNvSpPr/>
          <p:nvPr/>
        </p:nvSpPr>
        <p:spPr>
          <a:xfrm>
            <a:off x="731520" y="1755648"/>
            <a:ext cx="548640" cy="548640"/>
          </a:xfrm>
          <a:prstGeom prst="ellipse">
            <a:avLst/>
          </a:prstGeom>
          <a:solidFill>
            <a:srgbClr val="C9A24B"/>
          </a:solidFill>
          <a:ln w="12700">
            <a:solidFill>
              <a:srgbClr val="C9A24B"/>
            </a:solidFill>
            <a:prstDash val="solid"/>
          </a:ln>
        </p:spPr>
      </p:sp>
      <p:sp>
        <p:nvSpPr>
          <p:cNvPr id="10" name="Text 8"/>
          <p:cNvSpPr txBox="1"/>
          <p:nvPr/>
        </p:nvSpPr>
        <p:spPr>
          <a:xfrm>
            <a:off x="731520" y="1755648"/>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C</a:t>
            </a:r>
            <a:endParaRPr lang="en-US" sz="1800" dirty="0"/>
          </a:p>
        </p:txBody>
      </p:sp>
      <p:sp>
        <p:nvSpPr>
          <p:cNvPr id="11" name="Text 9"/>
          <p:cNvSpPr txBox="1"/>
          <p:nvPr/>
        </p:nvSpPr>
        <p:spPr>
          <a:xfrm>
            <a:off x="1508760" y="1645920"/>
            <a:ext cx="9875520" cy="777240"/>
          </a:xfrm>
          <a:prstGeom prst="rect">
            <a:avLst/>
          </a:prstGeom>
          <a:noFill/>
          <a:ln/>
        </p:spPr>
        <p:txBody>
          <a:bodyPr wrap="square" lIns="0" tIns="0" rIns="0" bIns="0" rtlCol="0" anchor="ctr"/>
          <a:lstStyle/>
          <a:p>
            <a:pPr indent="0" marL="0">
              <a:buNone/>
            </a:pPr>
            <a:r>
              <a:rPr lang="en-US" sz="1700" dirty="0">
                <a:solidFill>
                  <a:srgbClr val="222222"/>
                </a:solidFill>
                <a:latin typeface="Calibri" pitchFamily="34" charset="0"/>
                <a:ea typeface="Calibri" pitchFamily="34" charset="-122"/>
                <a:cs typeface="Calibri" pitchFamily="34" charset="-120"/>
              </a:rPr>
              <a:t>What is our costume vision for Brian? Which theme? How does Simon Daw help?</a:t>
            </a:r>
            <a:endParaRPr lang="en-US" sz="1700" dirty="0"/>
          </a:p>
        </p:txBody>
      </p:sp>
      <p:sp>
        <p:nvSpPr>
          <p:cNvPr id="12" name="Shape 10"/>
          <p:cNvSpPr/>
          <p:nvPr/>
        </p:nvSpPr>
        <p:spPr>
          <a:xfrm>
            <a:off x="548640" y="2560320"/>
            <a:ext cx="11064240" cy="777240"/>
          </a:xfrm>
          <a:prstGeom prst="roundRect">
            <a:avLst>
              <a:gd name="adj" fmla="val 9412"/>
            </a:avLst>
          </a:prstGeom>
          <a:solidFill>
            <a:srgbClr val="FFFFFF"/>
          </a:solidFill>
          <a:ln w="9525">
            <a:solidFill>
              <a:srgbClr val="FFFFFF"/>
            </a:solidFill>
            <a:prstDash val="solid"/>
          </a:ln>
        </p:spPr>
      </p:sp>
      <p:sp>
        <p:nvSpPr>
          <p:cNvPr id="13" name="Shape 11"/>
          <p:cNvSpPr/>
          <p:nvPr/>
        </p:nvSpPr>
        <p:spPr>
          <a:xfrm>
            <a:off x="731520" y="2670048"/>
            <a:ext cx="548640" cy="548640"/>
          </a:xfrm>
          <a:prstGeom prst="ellipse">
            <a:avLst/>
          </a:prstGeom>
          <a:solidFill>
            <a:srgbClr val="990011"/>
          </a:solidFill>
          <a:ln w="12700">
            <a:solidFill>
              <a:srgbClr val="990011"/>
            </a:solidFill>
            <a:prstDash val="solid"/>
          </a:ln>
        </p:spPr>
      </p:sp>
      <p:sp>
        <p:nvSpPr>
          <p:cNvPr id="14" name="Text 12"/>
          <p:cNvSpPr txBox="1"/>
          <p:nvPr/>
        </p:nvSpPr>
        <p:spPr>
          <a:xfrm>
            <a:off x="731520" y="2670048"/>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I</a:t>
            </a:r>
            <a:endParaRPr lang="en-US" sz="1800" dirty="0"/>
          </a:p>
        </p:txBody>
      </p:sp>
      <p:sp>
        <p:nvSpPr>
          <p:cNvPr id="15" name="Text 13"/>
          <p:cNvSpPr txBox="1"/>
          <p:nvPr/>
        </p:nvSpPr>
        <p:spPr>
          <a:xfrm>
            <a:off x="1508760" y="2560320"/>
            <a:ext cx="9875520" cy="777240"/>
          </a:xfrm>
          <a:prstGeom prst="rect">
            <a:avLst/>
          </a:prstGeom>
          <a:noFill/>
          <a:ln/>
        </p:spPr>
        <p:txBody>
          <a:bodyPr wrap="square" lIns="0" tIns="0" rIns="0" bIns="0" rtlCol="0" anchor="ctr"/>
          <a:lstStyle/>
          <a:p>
            <a:pPr indent="0" marL="0">
              <a:buNone/>
            </a:pPr>
            <a:r>
              <a:rPr lang="en-US" sz="1700" dirty="0">
                <a:solidFill>
                  <a:srgbClr val="222222"/>
                </a:solidFill>
                <a:latin typeface="Calibri" pitchFamily="34" charset="0"/>
                <a:ea typeface="Calibri" pitchFamily="34" charset="-122"/>
                <a:cs typeface="Calibri" pitchFamily="34" charset="-120"/>
              </a:rPr>
              <a:t>Which garments, colour, fabric? How should it fit?</a:t>
            </a:r>
            <a:endParaRPr lang="en-US" sz="1700" dirty="0"/>
          </a:p>
        </p:txBody>
      </p:sp>
      <p:sp>
        <p:nvSpPr>
          <p:cNvPr id="16" name="Shape 14"/>
          <p:cNvSpPr/>
          <p:nvPr/>
        </p:nvSpPr>
        <p:spPr>
          <a:xfrm>
            <a:off x="548640" y="3474720"/>
            <a:ext cx="11064240" cy="777240"/>
          </a:xfrm>
          <a:prstGeom prst="roundRect">
            <a:avLst>
              <a:gd name="adj" fmla="val 9412"/>
            </a:avLst>
          </a:prstGeom>
          <a:solidFill>
            <a:srgbClr val="FFFFFF"/>
          </a:solidFill>
          <a:ln w="9525">
            <a:solidFill>
              <a:srgbClr val="FFFFFF"/>
            </a:solidFill>
            <a:prstDash val="solid"/>
          </a:ln>
        </p:spPr>
      </p:sp>
      <p:sp>
        <p:nvSpPr>
          <p:cNvPr id="17" name="Shape 15"/>
          <p:cNvSpPr/>
          <p:nvPr/>
        </p:nvSpPr>
        <p:spPr>
          <a:xfrm>
            <a:off x="731520" y="3584448"/>
            <a:ext cx="548640" cy="548640"/>
          </a:xfrm>
          <a:prstGeom prst="ellipse">
            <a:avLst/>
          </a:prstGeom>
          <a:solidFill>
            <a:srgbClr val="1F5C4E"/>
          </a:solidFill>
          <a:ln w="12700">
            <a:solidFill>
              <a:srgbClr val="1F5C4E"/>
            </a:solidFill>
            <a:prstDash val="solid"/>
          </a:ln>
        </p:spPr>
      </p:sp>
      <p:sp>
        <p:nvSpPr>
          <p:cNvPr id="18" name="Text 16"/>
          <p:cNvSpPr txBox="1"/>
          <p:nvPr/>
        </p:nvSpPr>
        <p:spPr>
          <a:xfrm>
            <a:off x="731520" y="3584448"/>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D</a:t>
            </a:r>
            <a:endParaRPr lang="en-US" sz="1800" dirty="0"/>
          </a:p>
        </p:txBody>
      </p:sp>
      <p:sp>
        <p:nvSpPr>
          <p:cNvPr id="19" name="Text 17"/>
          <p:cNvSpPr txBox="1"/>
          <p:nvPr/>
        </p:nvSpPr>
        <p:spPr>
          <a:xfrm>
            <a:off x="1508760" y="3474720"/>
            <a:ext cx="9875520" cy="777240"/>
          </a:xfrm>
          <a:prstGeom prst="rect">
            <a:avLst/>
          </a:prstGeom>
          <a:noFill/>
          <a:ln/>
        </p:spPr>
        <p:txBody>
          <a:bodyPr wrap="square" lIns="0" tIns="0" rIns="0" bIns="0" rtlCol="0" anchor="ctr"/>
          <a:lstStyle/>
          <a:p>
            <a:pPr indent="0" marL="0">
              <a:buNone/>
            </a:pPr>
            <a:r>
              <a:rPr lang="en-US" sz="1700" dirty="0">
                <a:solidFill>
                  <a:srgbClr val="222222"/>
                </a:solidFill>
                <a:latin typeface="Calibri" pitchFamily="34" charset="0"/>
                <a:ea typeface="Calibri" pitchFamily="34" charset="-122"/>
                <a:cs typeface="Calibri" pitchFamily="34" charset="-120"/>
              </a:rPr>
              <a:t>Exactly what does Brian's costume look like as he enters, next to Cathy's?</a:t>
            </a:r>
            <a:endParaRPr lang="en-US" sz="1700" dirty="0"/>
          </a:p>
        </p:txBody>
      </p:sp>
      <p:sp>
        <p:nvSpPr>
          <p:cNvPr id="20" name="Shape 18"/>
          <p:cNvSpPr/>
          <p:nvPr/>
        </p:nvSpPr>
        <p:spPr>
          <a:xfrm>
            <a:off x="548640" y="4389120"/>
            <a:ext cx="11064240" cy="777240"/>
          </a:xfrm>
          <a:prstGeom prst="roundRect">
            <a:avLst>
              <a:gd name="adj" fmla="val 9412"/>
            </a:avLst>
          </a:prstGeom>
          <a:solidFill>
            <a:srgbClr val="FFFFFF"/>
          </a:solidFill>
          <a:ln w="9525">
            <a:solidFill>
              <a:srgbClr val="FFFFFF"/>
            </a:solidFill>
            <a:prstDash val="solid"/>
          </a:ln>
        </p:spPr>
      </p:sp>
      <p:sp>
        <p:nvSpPr>
          <p:cNvPr id="21" name="Shape 19"/>
          <p:cNvSpPr/>
          <p:nvPr/>
        </p:nvSpPr>
        <p:spPr>
          <a:xfrm>
            <a:off x="731520" y="4498848"/>
            <a:ext cx="548640" cy="548640"/>
          </a:xfrm>
          <a:prstGeom prst="ellipse">
            <a:avLst/>
          </a:prstGeom>
          <a:solidFill>
            <a:srgbClr val="2C4A6E"/>
          </a:solidFill>
          <a:ln w="12700">
            <a:solidFill>
              <a:srgbClr val="2C4A6E"/>
            </a:solidFill>
            <a:prstDash val="solid"/>
          </a:ln>
        </p:spPr>
      </p:sp>
      <p:sp>
        <p:nvSpPr>
          <p:cNvPr id="22" name="Text 20"/>
          <p:cNvSpPr txBox="1"/>
          <p:nvPr/>
        </p:nvSpPr>
        <p:spPr>
          <a:xfrm>
            <a:off x="731520" y="4498848"/>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E</a:t>
            </a:r>
            <a:endParaRPr lang="en-US" sz="1800" dirty="0"/>
          </a:p>
        </p:txBody>
      </p:sp>
      <p:sp>
        <p:nvSpPr>
          <p:cNvPr id="23" name="Text 21"/>
          <p:cNvSpPr txBox="1"/>
          <p:nvPr/>
        </p:nvSpPr>
        <p:spPr>
          <a:xfrm>
            <a:off x="1508760" y="4389120"/>
            <a:ext cx="9875520" cy="777240"/>
          </a:xfrm>
          <a:prstGeom prst="rect">
            <a:avLst/>
          </a:prstGeom>
          <a:noFill/>
          <a:ln/>
        </p:spPr>
        <p:txBody>
          <a:bodyPr wrap="square" lIns="0" tIns="0" rIns="0" bIns="0" rtlCol="0" anchor="ctr"/>
          <a:lstStyle/>
          <a:p>
            <a:pPr indent="0" marL="0">
              <a:buNone/>
            </a:pPr>
            <a:r>
              <a:rPr lang="en-US" sz="1700" dirty="0">
                <a:solidFill>
                  <a:srgbClr val="222222"/>
                </a:solidFill>
                <a:latin typeface="Calibri" pitchFamily="34" charset="0"/>
                <a:ea typeface="Calibri" pitchFamily="34" charset="-122"/>
                <a:cs typeface="Calibri" pitchFamily="34" charset="-120"/>
              </a:rPr>
              <a:t>Why does it work? What would it cost to make?</a:t>
            </a:r>
            <a:endParaRPr lang="en-US" sz="1700" dirty="0"/>
          </a:p>
        </p:txBody>
      </p:sp>
      <p:sp>
        <p:nvSpPr>
          <p:cNvPr id="24" name="Shape 22"/>
          <p:cNvSpPr/>
          <p:nvPr/>
        </p:nvSpPr>
        <p:spPr>
          <a:xfrm>
            <a:off x="548640" y="5303520"/>
            <a:ext cx="11064240" cy="777240"/>
          </a:xfrm>
          <a:prstGeom prst="roundRect">
            <a:avLst>
              <a:gd name="adj" fmla="val 9412"/>
            </a:avLst>
          </a:prstGeom>
          <a:solidFill>
            <a:srgbClr val="FFFFFF"/>
          </a:solidFill>
          <a:ln w="9525">
            <a:solidFill>
              <a:srgbClr val="FFFFFF"/>
            </a:solidFill>
            <a:prstDash val="solid"/>
          </a:ln>
        </p:spPr>
      </p:sp>
      <p:sp>
        <p:nvSpPr>
          <p:cNvPr id="25" name="Shape 23"/>
          <p:cNvSpPr/>
          <p:nvPr/>
        </p:nvSpPr>
        <p:spPr>
          <a:xfrm>
            <a:off x="731520" y="5413248"/>
            <a:ext cx="548640" cy="548640"/>
          </a:xfrm>
          <a:prstGeom prst="ellipse">
            <a:avLst/>
          </a:prstGeom>
          <a:solidFill>
            <a:srgbClr val="6B3F69"/>
          </a:solidFill>
          <a:ln w="12700">
            <a:solidFill>
              <a:srgbClr val="6B3F69"/>
            </a:solidFill>
            <a:prstDash val="solid"/>
          </a:ln>
        </p:spPr>
      </p:sp>
      <p:sp>
        <p:nvSpPr>
          <p:cNvPr id="26" name="Text 24"/>
          <p:cNvSpPr txBox="1"/>
          <p:nvPr/>
        </p:nvSpPr>
        <p:spPr>
          <a:xfrm>
            <a:off x="731520" y="5413248"/>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R</a:t>
            </a:r>
            <a:endParaRPr lang="en-US" sz="1800" dirty="0"/>
          </a:p>
        </p:txBody>
      </p:sp>
      <p:sp>
        <p:nvSpPr>
          <p:cNvPr id="27" name="Text 25"/>
          <p:cNvSpPr txBox="1"/>
          <p:nvPr/>
        </p:nvSpPr>
        <p:spPr>
          <a:xfrm>
            <a:off x="1508760" y="5303520"/>
            <a:ext cx="9875520" cy="777240"/>
          </a:xfrm>
          <a:prstGeom prst="rect">
            <a:avLst/>
          </a:prstGeom>
          <a:noFill/>
          <a:ln/>
        </p:spPr>
        <p:txBody>
          <a:bodyPr wrap="square" lIns="0" tIns="0" rIns="0" bIns="0" rtlCol="0" anchor="ctr"/>
          <a:lstStyle/>
          <a:p>
            <a:pPr indent="0" marL="0">
              <a:buNone/>
            </a:pPr>
            <a:r>
              <a:rPr lang="en-US" sz="1700" dirty="0">
                <a:solidFill>
                  <a:srgbClr val="222222"/>
                </a:solidFill>
                <a:latin typeface="Calibri" pitchFamily="34" charset="0"/>
                <a:ea typeface="Calibri" pitchFamily="34" charset="-122"/>
                <a:cs typeface="Calibri" pitchFamily="34" charset="-120"/>
              </a:rPr>
              <a:t>What should the audience feel about Brian, and why?</a:t>
            </a:r>
            <a:endParaRPr lang="en-US" sz="1700" dirty="0"/>
          </a:p>
        </p:txBody>
      </p:sp>
      <p:sp>
        <p:nvSpPr>
          <p:cNvPr id="28" name="Text 26"/>
          <p:cNvSpPr txBox="1"/>
          <p:nvPr/>
        </p:nvSpPr>
        <p:spPr>
          <a:xfrm>
            <a:off x="548640" y="6217920"/>
            <a:ext cx="10972800" cy="274320"/>
          </a:xfrm>
          <a:prstGeom prst="rect">
            <a:avLst/>
          </a:prstGeom>
          <a:noFill/>
          <a:ln/>
        </p:spPr>
        <p:txBody>
          <a:bodyPr wrap="square" lIns="0" tIns="0" rIns="0" bIns="0" rtlCol="0" anchor="t"/>
          <a:lstStyle/>
          <a:p>
            <a:pPr indent="0" marL="0">
              <a:buNone/>
            </a:pPr>
            <a:r>
              <a:rPr lang="en-US" sz="1300" i="1" dirty="0">
                <a:solidFill>
                  <a:srgbClr val="5A5A5A"/>
                </a:solidFill>
                <a:latin typeface="Calibri" pitchFamily="34" charset="0"/>
                <a:ea typeface="Calibri" pitchFamily="34" charset="-122"/>
                <a:cs typeface="Calibri" pitchFamily="34" charset="-120"/>
              </a:rPr>
              <a:t>Scaffold fades: prompt questions only — no sentence starters.</a:t>
            </a:r>
            <a:endParaRPr lang="en-US" sz="13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WE DO — ONE POSSIBLE VERSION</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Compare With Our Class Paragraph</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We do — model</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548640" y="1600200"/>
            <a:ext cx="11064240" cy="822960"/>
          </a:xfrm>
          <a:prstGeom prst="roundRect">
            <a:avLst>
              <a:gd name="adj" fmla="val 8889"/>
            </a:avLst>
          </a:prstGeom>
          <a:solidFill>
            <a:srgbClr val="3D3D3D"/>
          </a:solidFill>
          <a:ln w="9525">
            <a:solidFill>
              <a:srgbClr val="3D3D3D"/>
            </a:solidFill>
            <a:prstDash val="solid"/>
          </a:ln>
        </p:spPr>
      </p:sp>
      <p:sp>
        <p:nvSpPr>
          <p:cNvPr id="7" name="Shape 5"/>
          <p:cNvSpPr/>
          <p:nvPr/>
        </p:nvSpPr>
        <p:spPr>
          <a:xfrm>
            <a:off x="731520" y="1737360"/>
            <a:ext cx="548640" cy="548640"/>
          </a:xfrm>
          <a:prstGeom prst="ellipse">
            <a:avLst/>
          </a:prstGeom>
          <a:solidFill>
            <a:srgbClr val="C9A24B"/>
          </a:solidFill>
          <a:ln w="12700">
            <a:solidFill>
              <a:srgbClr val="C9A24B"/>
            </a:solidFill>
            <a:prstDash val="solid"/>
          </a:ln>
        </p:spPr>
      </p:sp>
      <p:sp>
        <p:nvSpPr>
          <p:cNvPr id="8" name="Text 6"/>
          <p:cNvSpPr txBox="1"/>
          <p:nvPr/>
        </p:nvSpPr>
        <p:spPr>
          <a:xfrm>
            <a:off x="731520" y="173736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C</a:t>
            </a:r>
            <a:endParaRPr lang="en-US" sz="1800" dirty="0"/>
          </a:p>
        </p:txBody>
      </p:sp>
      <p:sp>
        <p:nvSpPr>
          <p:cNvPr id="9" name="Text 7"/>
          <p:cNvSpPr txBox="1"/>
          <p:nvPr/>
        </p:nvSpPr>
        <p:spPr>
          <a:xfrm>
            <a:off x="1508760" y="1600200"/>
            <a:ext cx="9875520" cy="82296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My costume vision is to show how young and out of his depth Brian is, building on Simon Daw's uniform so that he wears the same clothes as everyone else but looks lost in them.</a:t>
            </a:r>
            <a:endParaRPr lang="en-US" sz="1400" dirty="0"/>
          </a:p>
        </p:txBody>
      </p:sp>
      <p:sp>
        <p:nvSpPr>
          <p:cNvPr id="10" name="Shape 8"/>
          <p:cNvSpPr/>
          <p:nvPr/>
        </p:nvSpPr>
        <p:spPr>
          <a:xfrm>
            <a:off x="548640" y="2542032"/>
            <a:ext cx="11064240" cy="822960"/>
          </a:xfrm>
          <a:prstGeom prst="roundRect">
            <a:avLst>
              <a:gd name="adj" fmla="val 8889"/>
            </a:avLst>
          </a:prstGeom>
          <a:solidFill>
            <a:srgbClr val="3D3D3D"/>
          </a:solidFill>
          <a:ln w="9525">
            <a:solidFill>
              <a:srgbClr val="3D3D3D"/>
            </a:solidFill>
            <a:prstDash val="solid"/>
          </a:ln>
        </p:spPr>
      </p:sp>
      <p:sp>
        <p:nvSpPr>
          <p:cNvPr id="11" name="Shape 9"/>
          <p:cNvSpPr/>
          <p:nvPr/>
        </p:nvSpPr>
        <p:spPr>
          <a:xfrm>
            <a:off x="731520" y="2679192"/>
            <a:ext cx="548640" cy="548640"/>
          </a:xfrm>
          <a:prstGeom prst="ellipse">
            <a:avLst/>
          </a:prstGeom>
          <a:solidFill>
            <a:srgbClr val="990011"/>
          </a:solidFill>
          <a:ln w="12700">
            <a:solidFill>
              <a:srgbClr val="990011"/>
            </a:solidFill>
            <a:prstDash val="solid"/>
          </a:ln>
        </p:spPr>
      </p:sp>
      <p:sp>
        <p:nvSpPr>
          <p:cNvPr id="12" name="Text 10"/>
          <p:cNvSpPr txBox="1"/>
          <p:nvPr/>
        </p:nvSpPr>
        <p:spPr>
          <a:xfrm>
            <a:off x="731520" y="2679192"/>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I</a:t>
            </a:r>
            <a:endParaRPr lang="en-US" sz="1800" dirty="0"/>
          </a:p>
        </p:txBody>
      </p:sp>
      <p:sp>
        <p:nvSpPr>
          <p:cNvPr id="13" name="Text 11"/>
          <p:cNvSpPr txBox="1"/>
          <p:nvPr/>
        </p:nvSpPr>
        <p:spPr>
          <a:xfrm>
            <a:off x="1508760" y="2542032"/>
            <a:ext cx="9875520" cy="82296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I would dress Brian in a naturalistic school uniform one size too big: a grey blazer, a thin white polyester shirt and a clip-on tie.</a:t>
            </a:r>
            <a:endParaRPr lang="en-US" sz="1400" dirty="0"/>
          </a:p>
        </p:txBody>
      </p:sp>
      <p:sp>
        <p:nvSpPr>
          <p:cNvPr id="14" name="Shape 12"/>
          <p:cNvSpPr/>
          <p:nvPr/>
        </p:nvSpPr>
        <p:spPr>
          <a:xfrm>
            <a:off x="548640" y="3483864"/>
            <a:ext cx="11064240" cy="822960"/>
          </a:xfrm>
          <a:prstGeom prst="roundRect">
            <a:avLst>
              <a:gd name="adj" fmla="val 8889"/>
            </a:avLst>
          </a:prstGeom>
          <a:solidFill>
            <a:srgbClr val="3D3D3D"/>
          </a:solidFill>
          <a:ln w="9525">
            <a:solidFill>
              <a:srgbClr val="3D3D3D"/>
            </a:solidFill>
            <a:prstDash val="solid"/>
          </a:ln>
        </p:spPr>
      </p:sp>
      <p:sp>
        <p:nvSpPr>
          <p:cNvPr id="15" name="Shape 13"/>
          <p:cNvSpPr/>
          <p:nvPr/>
        </p:nvSpPr>
        <p:spPr>
          <a:xfrm>
            <a:off x="731520" y="3621024"/>
            <a:ext cx="548640" cy="548640"/>
          </a:xfrm>
          <a:prstGeom prst="ellipse">
            <a:avLst/>
          </a:prstGeom>
          <a:solidFill>
            <a:srgbClr val="1F5C4E"/>
          </a:solidFill>
          <a:ln w="12700">
            <a:solidFill>
              <a:srgbClr val="1F5C4E"/>
            </a:solidFill>
            <a:prstDash val="solid"/>
          </a:ln>
        </p:spPr>
      </p:sp>
      <p:sp>
        <p:nvSpPr>
          <p:cNvPr id="16" name="Text 14"/>
          <p:cNvSpPr txBox="1"/>
          <p:nvPr/>
        </p:nvSpPr>
        <p:spPr>
          <a:xfrm>
            <a:off x="731520" y="3621024"/>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D</a:t>
            </a:r>
            <a:endParaRPr lang="en-US" sz="1800" dirty="0"/>
          </a:p>
        </p:txBody>
      </p:sp>
      <p:sp>
        <p:nvSpPr>
          <p:cNvPr id="17" name="Text 15"/>
          <p:cNvSpPr txBox="1"/>
          <p:nvPr/>
        </p:nvSpPr>
        <p:spPr>
          <a:xfrm>
            <a:off x="1508760" y="3483864"/>
            <a:ext cx="9875520" cy="82296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As Brian enters crying behind Richard, his blazer sleeves hang 3cm past his fingertips, his clip-on tie has come off one side of his collar, and his shirt is untucked at the back. Next to Cathy's confident, grinning appearance, he looks like a small child.</a:t>
            </a:r>
            <a:endParaRPr lang="en-US" sz="1400" dirty="0"/>
          </a:p>
        </p:txBody>
      </p:sp>
      <p:sp>
        <p:nvSpPr>
          <p:cNvPr id="18" name="Shape 16"/>
          <p:cNvSpPr/>
          <p:nvPr/>
        </p:nvSpPr>
        <p:spPr>
          <a:xfrm>
            <a:off x="548640" y="4425696"/>
            <a:ext cx="11064240" cy="822960"/>
          </a:xfrm>
          <a:prstGeom prst="roundRect">
            <a:avLst>
              <a:gd name="adj" fmla="val 8889"/>
            </a:avLst>
          </a:prstGeom>
          <a:solidFill>
            <a:srgbClr val="3D3D3D"/>
          </a:solidFill>
          <a:ln w="9525">
            <a:solidFill>
              <a:srgbClr val="3D3D3D"/>
            </a:solidFill>
            <a:prstDash val="solid"/>
          </a:ln>
        </p:spPr>
      </p:sp>
      <p:sp>
        <p:nvSpPr>
          <p:cNvPr id="19" name="Shape 17"/>
          <p:cNvSpPr/>
          <p:nvPr/>
        </p:nvSpPr>
        <p:spPr>
          <a:xfrm>
            <a:off x="731520" y="4562856"/>
            <a:ext cx="548640" cy="548640"/>
          </a:xfrm>
          <a:prstGeom prst="ellipse">
            <a:avLst/>
          </a:prstGeom>
          <a:solidFill>
            <a:srgbClr val="2C4A6E"/>
          </a:solidFill>
          <a:ln w="12700">
            <a:solidFill>
              <a:srgbClr val="2C4A6E"/>
            </a:solidFill>
            <a:prstDash val="solid"/>
          </a:ln>
        </p:spPr>
      </p:sp>
      <p:sp>
        <p:nvSpPr>
          <p:cNvPr id="20" name="Text 18"/>
          <p:cNvSpPr txBox="1"/>
          <p:nvPr/>
        </p:nvSpPr>
        <p:spPr>
          <a:xfrm>
            <a:off x="731520" y="4562856"/>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E</a:t>
            </a:r>
            <a:endParaRPr lang="en-US" sz="1800" dirty="0"/>
          </a:p>
        </p:txBody>
      </p:sp>
      <p:sp>
        <p:nvSpPr>
          <p:cNvPr id="21" name="Text 19"/>
          <p:cNvSpPr txBox="1"/>
          <p:nvPr/>
        </p:nvSpPr>
        <p:spPr>
          <a:xfrm>
            <a:off x="1508760" y="4425696"/>
            <a:ext cx="9875520" cy="82296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This is effective because an oversized blazer from lost property costs nothing, and a clip-on tie can come loose on cue.</a:t>
            </a:r>
            <a:endParaRPr lang="en-US" sz="1400" dirty="0"/>
          </a:p>
        </p:txBody>
      </p:sp>
      <p:sp>
        <p:nvSpPr>
          <p:cNvPr id="22" name="Shape 20"/>
          <p:cNvSpPr/>
          <p:nvPr/>
        </p:nvSpPr>
        <p:spPr>
          <a:xfrm>
            <a:off x="548640" y="5367528"/>
            <a:ext cx="11064240" cy="822960"/>
          </a:xfrm>
          <a:prstGeom prst="roundRect">
            <a:avLst>
              <a:gd name="adj" fmla="val 8889"/>
            </a:avLst>
          </a:prstGeom>
          <a:solidFill>
            <a:srgbClr val="3D3D3D"/>
          </a:solidFill>
          <a:ln w="9525">
            <a:solidFill>
              <a:srgbClr val="3D3D3D"/>
            </a:solidFill>
            <a:prstDash val="solid"/>
          </a:ln>
        </p:spPr>
      </p:sp>
      <p:sp>
        <p:nvSpPr>
          <p:cNvPr id="23" name="Shape 21"/>
          <p:cNvSpPr/>
          <p:nvPr/>
        </p:nvSpPr>
        <p:spPr>
          <a:xfrm>
            <a:off x="731520" y="5504688"/>
            <a:ext cx="548640" cy="548640"/>
          </a:xfrm>
          <a:prstGeom prst="ellipse">
            <a:avLst/>
          </a:prstGeom>
          <a:solidFill>
            <a:srgbClr val="6B3F69"/>
          </a:solidFill>
          <a:ln w="12700">
            <a:solidFill>
              <a:srgbClr val="6B3F69"/>
            </a:solidFill>
            <a:prstDash val="solid"/>
          </a:ln>
        </p:spPr>
      </p:sp>
      <p:sp>
        <p:nvSpPr>
          <p:cNvPr id="24" name="Text 22"/>
          <p:cNvSpPr txBox="1"/>
          <p:nvPr/>
        </p:nvSpPr>
        <p:spPr>
          <a:xfrm>
            <a:off x="731520" y="5504688"/>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R</a:t>
            </a:r>
            <a:endParaRPr lang="en-US" sz="1800" dirty="0"/>
          </a:p>
        </p:txBody>
      </p:sp>
      <p:sp>
        <p:nvSpPr>
          <p:cNvPr id="25" name="Text 23"/>
          <p:cNvSpPr txBox="1"/>
          <p:nvPr/>
        </p:nvSpPr>
        <p:spPr>
          <a:xfrm>
            <a:off x="1508760" y="5367528"/>
            <a:ext cx="9875520" cy="82296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The audience feel protective of Brian and disturbed by Cathy's grin beside him, because the costumes show one child terrified and one thrilled by the same news.</a:t>
            </a:r>
            <a:endParaRPr lang="en-US" sz="1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4F3F1"/>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YOU DO ALONE — INDEPENDENT</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Your Own Costume CIDER Point, No Scaffold</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You do alone</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43B3B"/>
          </a:solidFill>
          <a:ln w="19050">
            <a:solidFill>
              <a:srgbClr val="C43B3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YOU DO  ·  12 MIN</a:t>
            </a:r>
            <a:endParaRPr lang="en-US" sz="1400" dirty="0"/>
          </a:p>
        </p:txBody>
      </p:sp>
      <p:sp>
        <p:nvSpPr>
          <p:cNvPr id="8" name="Shape 6"/>
          <p:cNvSpPr/>
          <p:nvPr/>
        </p:nvSpPr>
        <p:spPr>
          <a:xfrm>
            <a:off x="548640" y="1691640"/>
            <a:ext cx="11064240" cy="1188720"/>
          </a:xfrm>
          <a:prstGeom prst="roundRect">
            <a:avLst>
              <a:gd name="adj" fmla="val 6154"/>
            </a:avLst>
          </a:prstGeom>
          <a:solidFill>
            <a:srgbClr val="2B2B2B"/>
          </a:solidFill>
          <a:ln w="9525">
            <a:solidFill>
              <a:srgbClr val="2B2B2B"/>
            </a:solidFill>
            <a:prstDash val="solid"/>
          </a:ln>
        </p:spPr>
      </p:sp>
      <p:sp>
        <p:nvSpPr>
          <p:cNvPr id="9" name="Text 7"/>
          <p:cNvSpPr txBox="1"/>
          <p:nvPr/>
        </p:nvSpPr>
        <p:spPr>
          <a:xfrm>
            <a:off x="868680" y="1691640"/>
            <a:ext cx="10424160" cy="1188720"/>
          </a:xfrm>
          <a:prstGeom prst="rect">
            <a:avLst/>
          </a:prstGeom>
          <a:noFill/>
          <a:ln/>
        </p:spPr>
        <p:txBody>
          <a:bodyPr wrap="square" lIns="0" tIns="0" rIns="0" bIns="0" rtlCol="0" anchor="ctr"/>
          <a:lstStyle/>
          <a:p>
            <a:pPr indent="0" marL="0">
              <a:buNone/>
            </a:pPr>
            <a:r>
              <a:rPr lang="en-US" sz="1800" b="1" dirty="0">
                <a:solidFill>
                  <a:srgbClr val="C9A24B"/>
                </a:solidFill>
                <a:latin typeface="Calibri" pitchFamily="34" charset="0"/>
                <a:ea typeface="Calibri" pitchFamily="34" charset="-122"/>
                <a:cs typeface="Calibri" pitchFamily="34" charset="-120"/>
              </a:rPr>
              <a:t>Choose a new moment from the extract. </a:t>
            </a:r>
            <a:pPr indent="0" marL="0">
              <a:buNone/>
            </a:pPr>
            <a:r>
              <a:rPr lang="en-US" sz="1800" dirty="0">
                <a:solidFill>
                  <a:srgbClr val="FFFFFF"/>
                </a:solidFill>
                <a:latin typeface="Calibri" pitchFamily="34" charset="0"/>
                <a:ea typeface="Calibri" pitchFamily="34" charset="-122"/>
                <a:cs typeface="Calibri" pitchFamily="34" charset="-120"/>
              </a:rPr>
              <a:t>Write a full costume CIDER point in exam conditions: no starters, no talking. Use your Task 1 grid for ideas.</a:t>
            </a:r>
            <a:endParaRPr lang="en-US" sz="1800" dirty="0"/>
          </a:p>
        </p:txBody>
      </p:sp>
      <p:sp>
        <p:nvSpPr>
          <p:cNvPr id="10" name="Shape 8"/>
          <p:cNvSpPr/>
          <p:nvPr/>
        </p:nvSpPr>
        <p:spPr>
          <a:xfrm>
            <a:off x="548640" y="3108960"/>
            <a:ext cx="3474720" cy="3063240"/>
          </a:xfrm>
          <a:prstGeom prst="roundRect">
            <a:avLst>
              <a:gd name="adj" fmla="val 2388"/>
            </a:avLst>
          </a:prstGeom>
          <a:solidFill>
            <a:srgbClr val="FFFFFF"/>
          </a:solidFill>
          <a:ln w="9525">
            <a:solidFill>
              <a:srgbClr val="FFFFFF"/>
            </a:solidFill>
            <a:prstDash val="solid"/>
          </a:ln>
        </p:spPr>
      </p:sp>
      <p:sp>
        <p:nvSpPr>
          <p:cNvPr id="11" name="Shape 9"/>
          <p:cNvSpPr/>
          <p:nvPr/>
        </p:nvSpPr>
        <p:spPr>
          <a:xfrm>
            <a:off x="777240" y="3291840"/>
            <a:ext cx="1463040" cy="411480"/>
          </a:xfrm>
          <a:prstGeom prst="roundRect">
            <a:avLst>
              <a:gd name="adj" fmla="val 48889"/>
            </a:avLst>
          </a:prstGeom>
          <a:solidFill>
            <a:srgbClr val="8A8173"/>
          </a:solidFill>
          <a:ln w="12700">
            <a:solidFill>
              <a:srgbClr val="8A8173"/>
            </a:solidFill>
            <a:prstDash val="solid"/>
          </a:ln>
        </p:spPr>
      </p:sp>
      <p:sp>
        <p:nvSpPr>
          <p:cNvPr id="12" name="Text 10"/>
          <p:cNvSpPr txBox="1"/>
          <p:nvPr/>
        </p:nvSpPr>
        <p:spPr>
          <a:xfrm>
            <a:off x="777240" y="329184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SUPPORT</a:t>
            </a:r>
            <a:endParaRPr lang="en-US" sz="1300" dirty="0"/>
          </a:p>
        </p:txBody>
      </p:sp>
      <p:sp>
        <p:nvSpPr>
          <p:cNvPr id="13" name="Text 11"/>
          <p:cNvSpPr txBox="1"/>
          <p:nvPr/>
        </p:nvSpPr>
        <p:spPr>
          <a:xfrm>
            <a:off x="777240" y="3840480"/>
            <a:ext cx="3017520" cy="2240280"/>
          </a:xfrm>
          <a:prstGeom prst="rect">
            <a:avLst/>
          </a:prstGeom>
          <a:noFill/>
          <a:ln/>
        </p:spPr>
        <p:txBody>
          <a:bodyPr wrap="square" lIns="0" tIns="0" rIns="0" bIns="0" rtlCol="0" anchor="t"/>
          <a:lstStyle/>
          <a:p>
            <a:pPr marL="342900" indent="-342900">
              <a:spcAft>
                <a:spcPts val="800"/>
              </a:spcAft>
              <a:buSzPct val="100000"/>
              <a:buChar char="•"/>
            </a:pPr>
            <a:r>
              <a:rPr lang="en-US" sz="1450" dirty="0">
                <a:solidFill>
                  <a:srgbClr val="222222"/>
                </a:solidFill>
                <a:latin typeface="Calibri" pitchFamily="34" charset="0"/>
                <a:ea typeface="Calibri" pitchFamily="34" charset="-122"/>
                <a:cs typeface="Calibri" pitchFamily="34" charset="-120"/>
              </a:rPr>
              <a:t>Look back at your booklet pages to copy the pattern</a:t>
            </a:r>
            <a:endParaRPr lang="en-US" sz="1450" dirty="0"/>
          </a:p>
          <a:p>
            <a:pPr marL="342900" indent="-342900">
              <a:spcAft>
                <a:spcPts val="800"/>
              </a:spcAft>
              <a:buSzPct val="100000"/>
              <a:buChar char="•"/>
            </a:pPr>
            <a:r>
              <a:rPr lang="en-US" sz="1450" dirty="0">
                <a:solidFill>
                  <a:srgbClr val="222222"/>
                </a:solidFill>
                <a:latin typeface="Calibri" pitchFamily="34" charset="0"/>
                <a:ea typeface="Calibri" pitchFamily="34" charset="-122"/>
                <a:cs typeface="Calibri" pitchFamily="34" charset="-120"/>
              </a:rPr>
              <a:t>Use the revision guide costume page</a:t>
            </a:r>
            <a:endParaRPr lang="en-US" sz="1450" dirty="0"/>
          </a:p>
          <a:p>
            <a:pPr marL="342900" indent="-342900">
              <a:spcAft>
                <a:spcPts val="800"/>
              </a:spcAft>
              <a:buSzPct val="100000"/>
              <a:buChar char="•"/>
            </a:pPr>
            <a:r>
              <a:rPr lang="en-US" sz="1450" dirty="0">
                <a:solidFill>
                  <a:srgbClr val="222222"/>
                </a:solidFill>
                <a:latin typeface="Calibri" pitchFamily="34" charset="0"/>
                <a:ea typeface="Calibri" pitchFamily="34" charset="-122"/>
                <a:cs typeface="Calibri" pitchFamily="34" charset="-120"/>
              </a:rPr>
              <a:t>Talk your idea through with me first</a:t>
            </a:r>
            <a:endParaRPr lang="en-US" sz="1450" dirty="0"/>
          </a:p>
        </p:txBody>
      </p:sp>
      <p:sp>
        <p:nvSpPr>
          <p:cNvPr id="14" name="Shape 12"/>
          <p:cNvSpPr/>
          <p:nvPr/>
        </p:nvSpPr>
        <p:spPr>
          <a:xfrm>
            <a:off x="4297680" y="3108960"/>
            <a:ext cx="3474720" cy="3063240"/>
          </a:xfrm>
          <a:prstGeom prst="roundRect">
            <a:avLst>
              <a:gd name="adj" fmla="val 2388"/>
            </a:avLst>
          </a:prstGeom>
          <a:solidFill>
            <a:srgbClr val="FFFFFF"/>
          </a:solidFill>
          <a:ln w="9525">
            <a:solidFill>
              <a:srgbClr val="FFFFFF"/>
            </a:solidFill>
            <a:prstDash val="solid"/>
          </a:ln>
        </p:spPr>
      </p:sp>
      <p:sp>
        <p:nvSpPr>
          <p:cNvPr id="15" name="Shape 13"/>
          <p:cNvSpPr/>
          <p:nvPr/>
        </p:nvSpPr>
        <p:spPr>
          <a:xfrm>
            <a:off x="4526280" y="3291840"/>
            <a:ext cx="1463040" cy="411480"/>
          </a:xfrm>
          <a:prstGeom prst="roundRect">
            <a:avLst>
              <a:gd name="adj" fmla="val 48889"/>
            </a:avLst>
          </a:prstGeom>
          <a:solidFill>
            <a:srgbClr val="990011"/>
          </a:solidFill>
          <a:ln w="12700">
            <a:solidFill>
              <a:srgbClr val="990011"/>
            </a:solidFill>
            <a:prstDash val="solid"/>
          </a:ln>
        </p:spPr>
      </p:sp>
      <p:sp>
        <p:nvSpPr>
          <p:cNvPr id="16" name="Text 14"/>
          <p:cNvSpPr txBox="1"/>
          <p:nvPr/>
        </p:nvSpPr>
        <p:spPr>
          <a:xfrm>
            <a:off x="4526280" y="329184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CORE</a:t>
            </a:r>
            <a:endParaRPr lang="en-US" sz="1300" dirty="0"/>
          </a:p>
        </p:txBody>
      </p:sp>
      <p:sp>
        <p:nvSpPr>
          <p:cNvPr id="17" name="Text 15"/>
          <p:cNvSpPr txBox="1"/>
          <p:nvPr/>
        </p:nvSpPr>
        <p:spPr>
          <a:xfrm>
            <a:off x="4526280" y="3840480"/>
            <a:ext cx="3017520" cy="2240280"/>
          </a:xfrm>
          <a:prstGeom prst="rect">
            <a:avLst/>
          </a:prstGeom>
          <a:noFill/>
          <a:ln/>
        </p:spPr>
        <p:txBody>
          <a:bodyPr wrap="square" lIns="0" tIns="0" rIns="0" bIns="0" rtlCol="0" anchor="t"/>
          <a:lstStyle/>
          <a:p>
            <a:pPr marL="342900" indent="-342900">
              <a:spcAft>
                <a:spcPts val="800"/>
              </a:spcAft>
              <a:buSzPct val="100000"/>
              <a:buChar char="•"/>
            </a:pPr>
            <a:r>
              <a:rPr lang="en-US" sz="1450" dirty="0">
                <a:solidFill>
                  <a:srgbClr val="222222"/>
                </a:solidFill>
                <a:latin typeface="Calibri" pitchFamily="34" charset="0"/>
                <a:ea typeface="Calibri" pitchFamily="34" charset="-122"/>
                <a:cs typeface="Calibri" pitchFamily="34" charset="-120"/>
              </a:rPr>
              <a:t>All five letters in full sentences</a:t>
            </a:r>
            <a:endParaRPr lang="en-US" sz="1450" dirty="0"/>
          </a:p>
          <a:p>
            <a:pPr marL="342900" indent="-342900">
              <a:spcAft>
                <a:spcPts val="800"/>
              </a:spcAft>
              <a:buSzPct val="100000"/>
              <a:buChar char="•"/>
            </a:pPr>
            <a:r>
              <a:rPr lang="en-US" sz="1450" dirty="0">
                <a:solidFill>
                  <a:srgbClr val="222222"/>
                </a:solidFill>
                <a:latin typeface="Calibri" pitchFamily="34" charset="0"/>
                <a:ea typeface="Calibri" pitchFamily="34" charset="-122"/>
                <a:cs typeface="Calibri" pitchFamily="34" charset="-120"/>
              </a:rPr>
              <a:t>Garments, colour and fabric named</a:t>
            </a:r>
            <a:endParaRPr lang="en-US" sz="1450" dirty="0"/>
          </a:p>
          <a:p>
            <a:pPr marL="342900" indent="-342900">
              <a:spcAft>
                <a:spcPts val="800"/>
              </a:spcAft>
              <a:buSzPct val="100000"/>
              <a:buChar char="•"/>
            </a:pPr>
            <a:r>
              <a:rPr lang="en-US" sz="1450" dirty="0">
                <a:solidFill>
                  <a:srgbClr val="222222"/>
                </a:solidFill>
                <a:latin typeface="Calibri" pitchFamily="34" charset="0"/>
                <a:ea typeface="Calibri" pitchFamily="34" charset="-122"/>
                <a:cs typeface="Calibri" pitchFamily="34" charset="-120"/>
              </a:rPr>
              <a:t>Two or more exact details in D</a:t>
            </a:r>
            <a:endParaRPr lang="en-US" sz="1450" dirty="0"/>
          </a:p>
        </p:txBody>
      </p:sp>
      <p:sp>
        <p:nvSpPr>
          <p:cNvPr id="18" name="Shape 16"/>
          <p:cNvSpPr/>
          <p:nvPr/>
        </p:nvSpPr>
        <p:spPr>
          <a:xfrm>
            <a:off x="8046720" y="3108960"/>
            <a:ext cx="3474720" cy="3063240"/>
          </a:xfrm>
          <a:prstGeom prst="roundRect">
            <a:avLst>
              <a:gd name="adj" fmla="val 2388"/>
            </a:avLst>
          </a:prstGeom>
          <a:solidFill>
            <a:srgbClr val="FFFFFF"/>
          </a:solidFill>
          <a:ln w="9525">
            <a:solidFill>
              <a:srgbClr val="FFFFFF"/>
            </a:solidFill>
            <a:prstDash val="solid"/>
          </a:ln>
        </p:spPr>
      </p:sp>
      <p:sp>
        <p:nvSpPr>
          <p:cNvPr id="19" name="Shape 17"/>
          <p:cNvSpPr/>
          <p:nvPr/>
        </p:nvSpPr>
        <p:spPr>
          <a:xfrm>
            <a:off x="8275320" y="3291840"/>
            <a:ext cx="1463040" cy="411480"/>
          </a:xfrm>
          <a:prstGeom prst="roundRect">
            <a:avLst>
              <a:gd name="adj" fmla="val 48889"/>
            </a:avLst>
          </a:prstGeom>
          <a:solidFill>
            <a:srgbClr val="2B2B2B"/>
          </a:solidFill>
          <a:ln w="12700">
            <a:solidFill>
              <a:srgbClr val="2B2B2B"/>
            </a:solidFill>
            <a:prstDash val="solid"/>
          </a:ln>
        </p:spPr>
      </p:sp>
      <p:sp>
        <p:nvSpPr>
          <p:cNvPr id="20" name="Text 18"/>
          <p:cNvSpPr txBox="1"/>
          <p:nvPr/>
        </p:nvSpPr>
        <p:spPr>
          <a:xfrm>
            <a:off x="8275320" y="329184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STRETCH</a:t>
            </a:r>
            <a:endParaRPr lang="en-US" sz="1300" dirty="0"/>
          </a:p>
        </p:txBody>
      </p:sp>
      <p:sp>
        <p:nvSpPr>
          <p:cNvPr id="21" name="Text 19"/>
          <p:cNvSpPr txBox="1"/>
          <p:nvPr/>
        </p:nvSpPr>
        <p:spPr>
          <a:xfrm>
            <a:off x="8275320" y="3840480"/>
            <a:ext cx="3017520" cy="2240280"/>
          </a:xfrm>
          <a:prstGeom prst="rect">
            <a:avLst/>
          </a:prstGeom>
          <a:noFill/>
          <a:ln/>
        </p:spPr>
        <p:txBody>
          <a:bodyPr wrap="square" lIns="0" tIns="0" rIns="0" bIns="0" rtlCol="0" anchor="t"/>
          <a:lstStyle/>
          <a:p>
            <a:pPr marL="342900" indent="-342900">
              <a:spcAft>
                <a:spcPts val="800"/>
              </a:spcAft>
              <a:buSzPct val="100000"/>
              <a:buChar char="•"/>
            </a:pPr>
            <a:r>
              <a:rPr lang="en-US" sz="1450" dirty="0">
                <a:solidFill>
                  <a:srgbClr val="222222"/>
                </a:solidFill>
                <a:latin typeface="Calibri" pitchFamily="34" charset="0"/>
                <a:ea typeface="Calibri" pitchFamily="34" charset="-122"/>
                <a:cs typeface="Calibri" pitchFamily="34" charset="-120"/>
              </a:rPr>
              <a:t>Compare with Simon Daw's original design</a:t>
            </a:r>
            <a:endParaRPr lang="en-US" sz="1450" dirty="0"/>
          </a:p>
          <a:p>
            <a:pPr marL="342900" indent="-342900">
              <a:spcAft>
                <a:spcPts val="800"/>
              </a:spcAft>
              <a:buSzPct val="100000"/>
              <a:buChar char="•"/>
            </a:pPr>
            <a:r>
              <a:rPr lang="en-US" sz="1450" dirty="0">
                <a:solidFill>
                  <a:srgbClr val="222222"/>
                </a:solidFill>
                <a:latin typeface="Calibri" pitchFamily="34" charset="0"/>
                <a:ea typeface="Calibri" pitchFamily="34" charset="-122"/>
                <a:cs typeface="Calibri" pitchFamily="34" charset="-120"/>
              </a:rPr>
              <a:t>Show how the costume changes across the play</a:t>
            </a:r>
            <a:endParaRPr lang="en-US" sz="1450" dirty="0"/>
          </a:p>
          <a:p>
            <a:pPr marL="342900" indent="-342900">
              <a:spcAft>
                <a:spcPts val="800"/>
              </a:spcAft>
              <a:buSzPct val="100000"/>
              <a:buChar char="•"/>
            </a:pPr>
            <a:r>
              <a:rPr lang="en-US" sz="1450" dirty="0">
                <a:solidFill>
                  <a:srgbClr val="222222"/>
                </a:solidFill>
                <a:latin typeface="Calibri" pitchFamily="34" charset="0"/>
                <a:ea typeface="Calibri" pitchFamily="34" charset="-122"/>
                <a:cs typeface="Calibri" pitchFamily="34" charset="-120"/>
              </a:rPr>
              <a:t>Link R back to your C vision</a:t>
            </a:r>
            <a:endParaRPr lang="en-US" sz="145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4F3F1"/>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BEFORE YOU LEAVE</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Exit Ticket</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Exit Ticket</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2B2B2B"/>
                </a:solidFill>
                <a:latin typeface="Calibri" pitchFamily="34" charset="0"/>
                <a:ea typeface="Calibri" pitchFamily="34" charset="-122"/>
                <a:cs typeface="Calibri" pitchFamily="34" charset="-120"/>
              </a:rPr>
              <a:t>CHECK  ·  3 MIN</a:t>
            </a:r>
            <a:endParaRPr lang="en-US" sz="1400" dirty="0"/>
          </a:p>
        </p:txBody>
      </p:sp>
      <p:sp>
        <p:nvSpPr>
          <p:cNvPr id="8" name="Shape 6"/>
          <p:cNvSpPr/>
          <p:nvPr/>
        </p:nvSpPr>
        <p:spPr>
          <a:xfrm>
            <a:off x="548640" y="1691640"/>
            <a:ext cx="11064240" cy="1234440"/>
          </a:xfrm>
          <a:prstGeom prst="roundRect">
            <a:avLst>
              <a:gd name="adj" fmla="val 5926"/>
            </a:avLst>
          </a:prstGeom>
          <a:solidFill>
            <a:srgbClr val="FFFFFF"/>
          </a:solidFill>
          <a:ln w="9525">
            <a:solidFill>
              <a:srgbClr val="FFFFFF"/>
            </a:solidFill>
            <a:prstDash val="solid"/>
          </a:ln>
        </p:spPr>
      </p:sp>
      <p:sp>
        <p:nvSpPr>
          <p:cNvPr id="9" name="Shape 7"/>
          <p:cNvSpPr/>
          <p:nvPr/>
        </p:nvSpPr>
        <p:spPr>
          <a:xfrm>
            <a:off x="822960" y="2011680"/>
            <a:ext cx="594360" cy="594360"/>
          </a:xfrm>
          <a:prstGeom prst="ellipse">
            <a:avLst/>
          </a:prstGeom>
          <a:solidFill>
            <a:srgbClr val="990011"/>
          </a:solidFill>
          <a:ln w="12700">
            <a:solidFill>
              <a:srgbClr val="990011"/>
            </a:solidFill>
            <a:prstDash val="solid"/>
          </a:ln>
        </p:spPr>
      </p:sp>
      <p:sp>
        <p:nvSpPr>
          <p:cNvPr id="10" name="Text 8"/>
          <p:cNvSpPr txBox="1"/>
          <p:nvPr/>
        </p:nvSpPr>
        <p:spPr>
          <a:xfrm>
            <a:off x="822960" y="2011680"/>
            <a:ext cx="594360" cy="59436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11" name="Text 9"/>
          <p:cNvSpPr txBox="1"/>
          <p:nvPr/>
        </p:nvSpPr>
        <p:spPr>
          <a:xfrm>
            <a:off x="1691640" y="1828800"/>
            <a:ext cx="2743200" cy="365760"/>
          </a:xfrm>
          <a:prstGeom prst="rect">
            <a:avLst/>
          </a:prstGeom>
          <a:noFill/>
          <a:ln/>
        </p:spPr>
        <p:txBody>
          <a:bodyPr wrap="square" lIns="0" tIns="0" rIns="0" bIns="0" rtlCol="0" anchor="t"/>
          <a:lstStyle/>
          <a:p>
            <a:pPr indent="0" marL="0">
              <a:buNone/>
            </a:pPr>
            <a:r>
              <a:rPr lang="en-US" sz="1300" b="1" spc="100" kern="0" dirty="0">
                <a:solidFill>
                  <a:srgbClr val="990011"/>
                </a:solidFill>
                <a:latin typeface="Calibri" pitchFamily="34" charset="0"/>
                <a:ea typeface="Calibri" pitchFamily="34" charset="-122"/>
                <a:cs typeface="Calibri" pitchFamily="34" charset="-120"/>
              </a:rPr>
              <a:t>KNOW</a:t>
            </a:r>
            <a:endParaRPr lang="en-US" sz="1300" dirty="0"/>
          </a:p>
        </p:txBody>
      </p:sp>
      <p:sp>
        <p:nvSpPr>
          <p:cNvPr id="12" name="Text 10"/>
          <p:cNvSpPr txBox="1"/>
          <p:nvPr/>
        </p:nvSpPr>
        <p:spPr>
          <a:xfrm>
            <a:off x="1691640" y="2148840"/>
            <a:ext cx="9601200" cy="685800"/>
          </a:xfrm>
          <a:prstGeom prst="rect">
            <a:avLst/>
          </a:prstGeom>
          <a:noFill/>
          <a:ln/>
        </p:spPr>
        <p:txBody>
          <a:bodyPr wrap="square" lIns="0" tIns="0" rIns="0" bIns="0" rtlCol="0" anchor="t"/>
          <a:lstStyle/>
          <a:p>
            <a:pPr indent="0" marL="0">
              <a:buNone/>
            </a:pPr>
            <a:r>
              <a:rPr lang="en-US" sz="1800" dirty="0">
                <a:solidFill>
                  <a:srgbClr val="222222"/>
                </a:solidFill>
                <a:latin typeface="Calibri" pitchFamily="34" charset="0"/>
                <a:ea typeface="Calibri" pitchFamily="34" charset="-122"/>
                <a:cs typeface="Calibri" pitchFamily="34" charset="-120"/>
              </a:rPr>
              <a:t>Name two costume techniques and say what each one shows the audience.</a:t>
            </a:r>
            <a:endParaRPr lang="en-US" sz="1800" dirty="0"/>
          </a:p>
        </p:txBody>
      </p:sp>
      <p:sp>
        <p:nvSpPr>
          <p:cNvPr id="13" name="Shape 11"/>
          <p:cNvSpPr/>
          <p:nvPr/>
        </p:nvSpPr>
        <p:spPr>
          <a:xfrm>
            <a:off x="548640" y="3154680"/>
            <a:ext cx="11064240" cy="1234440"/>
          </a:xfrm>
          <a:prstGeom prst="roundRect">
            <a:avLst>
              <a:gd name="adj" fmla="val 5926"/>
            </a:avLst>
          </a:prstGeom>
          <a:solidFill>
            <a:srgbClr val="FFFFFF"/>
          </a:solidFill>
          <a:ln w="9525">
            <a:solidFill>
              <a:srgbClr val="FFFFFF"/>
            </a:solidFill>
            <a:prstDash val="solid"/>
          </a:ln>
        </p:spPr>
      </p:sp>
      <p:sp>
        <p:nvSpPr>
          <p:cNvPr id="14" name="Shape 12"/>
          <p:cNvSpPr/>
          <p:nvPr/>
        </p:nvSpPr>
        <p:spPr>
          <a:xfrm>
            <a:off x="822960" y="3474720"/>
            <a:ext cx="594360" cy="594360"/>
          </a:xfrm>
          <a:prstGeom prst="ellipse">
            <a:avLst/>
          </a:prstGeom>
          <a:solidFill>
            <a:srgbClr val="990011"/>
          </a:solidFill>
          <a:ln w="12700">
            <a:solidFill>
              <a:srgbClr val="990011"/>
            </a:solidFill>
            <a:prstDash val="solid"/>
          </a:ln>
        </p:spPr>
      </p:sp>
      <p:sp>
        <p:nvSpPr>
          <p:cNvPr id="15" name="Text 13"/>
          <p:cNvSpPr txBox="1"/>
          <p:nvPr/>
        </p:nvSpPr>
        <p:spPr>
          <a:xfrm>
            <a:off x="822960" y="3474720"/>
            <a:ext cx="594360" cy="59436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2</a:t>
            </a:r>
            <a:endParaRPr lang="en-US" sz="2000" dirty="0"/>
          </a:p>
        </p:txBody>
      </p:sp>
      <p:sp>
        <p:nvSpPr>
          <p:cNvPr id="16" name="Text 14"/>
          <p:cNvSpPr txBox="1"/>
          <p:nvPr/>
        </p:nvSpPr>
        <p:spPr>
          <a:xfrm>
            <a:off x="1691640" y="3291840"/>
            <a:ext cx="2743200" cy="365760"/>
          </a:xfrm>
          <a:prstGeom prst="rect">
            <a:avLst/>
          </a:prstGeom>
          <a:noFill/>
          <a:ln/>
        </p:spPr>
        <p:txBody>
          <a:bodyPr wrap="square" lIns="0" tIns="0" rIns="0" bIns="0" rtlCol="0" anchor="t"/>
          <a:lstStyle/>
          <a:p>
            <a:pPr indent="0" marL="0">
              <a:buNone/>
            </a:pPr>
            <a:r>
              <a:rPr lang="en-US" sz="1300" b="1" spc="100" kern="0" dirty="0">
                <a:solidFill>
                  <a:srgbClr val="990011"/>
                </a:solidFill>
                <a:latin typeface="Calibri" pitchFamily="34" charset="0"/>
                <a:ea typeface="Calibri" pitchFamily="34" charset="-122"/>
                <a:cs typeface="Calibri" pitchFamily="34" charset="-120"/>
              </a:rPr>
              <a:t>UNDERSTAND</a:t>
            </a:r>
            <a:endParaRPr lang="en-US" sz="1300" dirty="0"/>
          </a:p>
        </p:txBody>
      </p:sp>
      <p:sp>
        <p:nvSpPr>
          <p:cNvPr id="17" name="Text 15"/>
          <p:cNvSpPr txBox="1"/>
          <p:nvPr/>
        </p:nvSpPr>
        <p:spPr>
          <a:xfrm>
            <a:off x="1691640" y="3611880"/>
            <a:ext cx="9601200" cy="685800"/>
          </a:xfrm>
          <a:prstGeom prst="rect">
            <a:avLst/>
          </a:prstGeom>
          <a:noFill/>
          <a:ln/>
        </p:spPr>
        <p:txBody>
          <a:bodyPr wrap="square" lIns="0" tIns="0" rIns="0" bIns="0" rtlCol="0" anchor="t"/>
          <a:lstStyle/>
          <a:p>
            <a:pPr indent="0" marL="0">
              <a:buNone/>
            </a:pPr>
            <a:r>
              <a:rPr lang="en-US" sz="1800" dirty="0">
                <a:solidFill>
                  <a:srgbClr val="222222"/>
                </a:solidFill>
                <a:latin typeface="Calibri" pitchFamily="34" charset="0"/>
                <a:ea typeface="Calibri" pitchFamily="34" charset="-122"/>
                <a:cs typeface="Calibri" pitchFamily="34" charset="-120"/>
              </a:rPr>
              <a:t>Improve this so it would earn credit: "His clothes would be messy."</a:t>
            </a:r>
            <a:endParaRPr lang="en-US" sz="1800" dirty="0"/>
          </a:p>
        </p:txBody>
      </p:sp>
      <p:sp>
        <p:nvSpPr>
          <p:cNvPr id="18" name="Shape 16"/>
          <p:cNvSpPr/>
          <p:nvPr/>
        </p:nvSpPr>
        <p:spPr>
          <a:xfrm>
            <a:off x="548640" y="4617720"/>
            <a:ext cx="11064240" cy="1234440"/>
          </a:xfrm>
          <a:prstGeom prst="roundRect">
            <a:avLst>
              <a:gd name="adj" fmla="val 5926"/>
            </a:avLst>
          </a:prstGeom>
          <a:solidFill>
            <a:srgbClr val="FFFFFF"/>
          </a:solidFill>
          <a:ln w="9525">
            <a:solidFill>
              <a:srgbClr val="FFFFFF"/>
            </a:solidFill>
            <a:prstDash val="solid"/>
          </a:ln>
        </p:spPr>
      </p:sp>
      <p:sp>
        <p:nvSpPr>
          <p:cNvPr id="19" name="Shape 17"/>
          <p:cNvSpPr/>
          <p:nvPr/>
        </p:nvSpPr>
        <p:spPr>
          <a:xfrm>
            <a:off x="822960" y="4937760"/>
            <a:ext cx="594360" cy="594360"/>
          </a:xfrm>
          <a:prstGeom prst="ellipse">
            <a:avLst/>
          </a:prstGeom>
          <a:solidFill>
            <a:srgbClr val="990011"/>
          </a:solidFill>
          <a:ln w="12700">
            <a:solidFill>
              <a:srgbClr val="990011"/>
            </a:solidFill>
            <a:prstDash val="solid"/>
          </a:ln>
        </p:spPr>
      </p:sp>
      <p:sp>
        <p:nvSpPr>
          <p:cNvPr id="20" name="Text 18"/>
          <p:cNvSpPr txBox="1"/>
          <p:nvPr/>
        </p:nvSpPr>
        <p:spPr>
          <a:xfrm>
            <a:off x="822960" y="4937760"/>
            <a:ext cx="594360" cy="59436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3</a:t>
            </a:r>
            <a:endParaRPr lang="en-US" sz="2000" dirty="0"/>
          </a:p>
        </p:txBody>
      </p:sp>
      <p:sp>
        <p:nvSpPr>
          <p:cNvPr id="21" name="Text 19"/>
          <p:cNvSpPr txBox="1"/>
          <p:nvPr/>
        </p:nvSpPr>
        <p:spPr>
          <a:xfrm>
            <a:off x="1691640" y="4754880"/>
            <a:ext cx="2743200" cy="365760"/>
          </a:xfrm>
          <a:prstGeom prst="rect">
            <a:avLst/>
          </a:prstGeom>
          <a:noFill/>
          <a:ln/>
        </p:spPr>
        <p:txBody>
          <a:bodyPr wrap="square" lIns="0" tIns="0" rIns="0" bIns="0" rtlCol="0" anchor="t"/>
          <a:lstStyle/>
          <a:p>
            <a:pPr indent="0" marL="0">
              <a:buNone/>
            </a:pPr>
            <a:r>
              <a:rPr lang="en-US" sz="1300" b="1" spc="100" kern="0" dirty="0">
                <a:solidFill>
                  <a:srgbClr val="990011"/>
                </a:solidFill>
                <a:latin typeface="Calibri" pitchFamily="34" charset="0"/>
                <a:ea typeface="Calibri" pitchFamily="34" charset="-122"/>
                <a:cs typeface="Calibri" pitchFamily="34" charset="-120"/>
              </a:rPr>
              <a:t>BE ABLE TO</a:t>
            </a:r>
            <a:endParaRPr lang="en-US" sz="1300" dirty="0"/>
          </a:p>
        </p:txBody>
      </p:sp>
      <p:sp>
        <p:nvSpPr>
          <p:cNvPr id="22" name="Text 20"/>
          <p:cNvSpPr txBox="1"/>
          <p:nvPr/>
        </p:nvSpPr>
        <p:spPr>
          <a:xfrm>
            <a:off x="1691640" y="5074920"/>
            <a:ext cx="9601200" cy="685800"/>
          </a:xfrm>
          <a:prstGeom prst="rect">
            <a:avLst/>
          </a:prstGeom>
          <a:noFill/>
          <a:ln/>
        </p:spPr>
        <p:txBody>
          <a:bodyPr wrap="square" lIns="0" tIns="0" rIns="0" bIns="0" rtlCol="0" anchor="t"/>
          <a:lstStyle/>
          <a:p>
            <a:pPr indent="0" marL="0">
              <a:buNone/>
            </a:pPr>
            <a:r>
              <a:rPr lang="en-US" sz="1800" dirty="0">
                <a:solidFill>
                  <a:srgbClr val="222222"/>
                </a:solidFill>
                <a:latin typeface="Calibri" pitchFamily="34" charset="0"/>
                <a:ea typeface="Calibri" pitchFamily="34" charset="-122"/>
                <a:cs typeface="Calibri" pitchFamily="34" charset="-120"/>
              </a:rPr>
              <a:t>Highlight each CIDER letter in your independent point. Which colour is missing or weakest, and how will you fix it?</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55</Slides>
  <Notes>55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55</vt:i4>
      </vt:variant>
    </vt:vector>
  </HeadingPairs>
  <TitlesOfParts>
    <vt:vector size="5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Costume Design and the 14-Mark Question (DNA pp. 54-55)</dc:title>
  <dc:subject>PptxGenJS Presentation</dc:subject>
  <dc:creator>PptxGenJS</dc:creator>
  <cp:lastModifiedBy>PptxGenJS</cp:lastModifiedBy>
  <cp:revision>1</cp:revision>
  <dcterms:created xsi:type="dcterms:W3CDTF">2026-10-01T09:15:17Z</dcterms:created>
  <dcterms:modified xsi:type="dcterms:W3CDTF">2026-10-01T09:15:17Z</dcterms:modified>
</cp:coreProperties>
</file>